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3"/>
  </p:notesMasterIdLst>
  <p:sldIdLst>
    <p:sldId id="269" r:id="rId5"/>
    <p:sldId id="446" r:id="rId6"/>
    <p:sldId id="448" r:id="rId7"/>
    <p:sldId id="331" r:id="rId8"/>
    <p:sldId id="426" r:id="rId9"/>
    <p:sldId id="422" r:id="rId10"/>
    <p:sldId id="330" r:id="rId11"/>
    <p:sldId id="445" r:id="rId12"/>
    <p:sldId id="423" r:id="rId13"/>
    <p:sldId id="334" r:id="rId14"/>
    <p:sldId id="447" r:id="rId15"/>
    <p:sldId id="449" r:id="rId16"/>
    <p:sldId id="424" r:id="rId17"/>
    <p:sldId id="420" r:id="rId18"/>
    <p:sldId id="429" r:id="rId19"/>
    <p:sldId id="450" r:id="rId20"/>
    <p:sldId id="430" r:id="rId21"/>
    <p:sldId id="431" r:id="rId22"/>
    <p:sldId id="433" r:id="rId23"/>
    <p:sldId id="451" r:id="rId24"/>
    <p:sldId id="452" r:id="rId25"/>
    <p:sldId id="438" r:id="rId26"/>
    <p:sldId id="439" r:id="rId27"/>
    <p:sldId id="453" r:id="rId28"/>
    <p:sldId id="441" r:id="rId29"/>
    <p:sldId id="454" r:id="rId30"/>
    <p:sldId id="455" r:id="rId31"/>
    <p:sldId id="425" r:id="rId3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milla Axelsson" initials="CA" lastIdx="18" clrIdx="0">
    <p:extLst>
      <p:ext uri="{19B8F6BF-5375-455C-9EA6-DF929625EA0E}">
        <p15:presenceInfo xmlns:p15="http://schemas.microsoft.com/office/powerpoint/2012/main" userId="S-1-5-21-76493176-4090244463-3231349341-1252" providerId="AD"/>
      </p:ext>
    </p:extLst>
  </p:cmAuthor>
  <p:cmAuthor id="2" name="Tarja Birkoff" initials="TB" lastIdx="2" clrIdx="1">
    <p:extLst>
      <p:ext uri="{19B8F6BF-5375-455C-9EA6-DF929625EA0E}">
        <p15:presenceInfo xmlns:p15="http://schemas.microsoft.com/office/powerpoint/2012/main" userId="S-1-5-21-76493176-4090244463-3231349341-1594" providerId="AD"/>
      </p:ext>
    </p:extLst>
  </p:cmAuthor>
  <p:cmAuthor id="3" name="Hanna Jämtin" initials="HJ" lastIdx="1" clrIdx="2">
    <p:extLst>
      <p:ext uri="{19B8F6BF-5375-455C-9EA6-DF929625EA0E}">
        <p15:presenceInfo xmlns:p15="http://schemas.microsoft.com/office/powerpoint/2012/main" userId="S-1-5-21-76493176-4090244463-3231349341-36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72" autoAdjust="0"/>
    <p:restoredTop sz="73244" autoAdjust="0"/>
  </p:normalViewPr>
  <p:slideViewPr>
    <p:cSldViewPr snapToGrid="0" snapToObjects="1">
      <p:cViewPr varScale="1">
        <p:scale>
          <a:sx n="68" d="100"/>
          <a:sy n="68" d="100"/>
        </p:scale>
        <p:origin x="378" y="60"/>
      </p:cViewPr>
      <p:guideLst/>
    </p:cSldViewPr>
  </p:slideViewPr>
  <p:notesTextViewPr>
    <p:cViewPr>
      <p:scale>
        <a:sx n="1" d="1"/>
        <a:sy n="1" d="1"/>
      </p:scale>
      <p:origin x="0" y="0"/>
    </p:cViewPr>
  </p:notesTextViewPr>
  <p:notesViewPr>
    <p:cSldViewPr snapToGrid="0" snapToObjects="1">
      <p:cViewPr varScale="1">
        <p:scale>
          <a:sx n="137" d="100"/>
          <a:sy n="137" d="100"/>
        </p:scale>
        <p:origin x="3536" y="19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b="0" i="0">
                <a:latin typeface="Arial" charset="0"/>
              </a:defRPr>
            </a:lvl1pPr>
          </a:lstStyle>
          <a:p>
            <a:endParaRPr lang="sv-SE"/>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b="0" i="0">
                <a:latin typeface="Arial" charset="0"/>
              </a:defRPr>
            </a:lvl1pPr>
          </a:lstStyle>
          <a:p>
            <a:fld id="{3679F4B6-0BC9-4242-A8BE-2337B52F106B}" type="datetimeFigureOut">
              <a:rPr lang="sv-SE" smtClean="0"/>
              <a:pPr/>
              <a:t>2021-02-18</a:t>
            </a:fld>
            <a:endParaRPr lang="sv-S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b="0" i="0">
                <a:latin typeface="Arial" charset="0"/>
              </a:defRPr>
            </a:lvl1pPr>
          </a:lstStyle>
          <a:p>
            <a:endParaRPr lang="sv-SE"/>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b="0" i="0">
                <a:latin typeface="Arial" charset="0"/>
              </a:defRPr>
            </a:lvl1pPr>
          </a:lstStyle>
          <a:p>
            <a:fld id="{EB67CA89-ECAC-BE4A-9199-665434DFBAC9}" type="slidenum">
              <a:rPr lang="sv-SE" smtClean="0"/>
              <a:pPr/>
              <a:t>‹#›</a:t>
            </a:fld>
            <a:endParaRPr lang="sv-SE"/>
          </a:p>
        </p:txBody>
      </p:sp>
    </p:spTree>
    <p:extLst>
      <p:ext uri="{BB962C8B-B14F-4D97-AF65-F5344CB8AC3E}">
        <p14:creationId xmlns:p14="http://schemas.microsoft.com/office/powerpoint/2010/main" val="1052436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Arial" charset="0"/>
        <a:ea typeface="+mn-ea"/>
        <a:cs typeface="+mn-cs"/>
      </a:defRPr>
    </a:lvl1pPr>
    <a:lvl2pPr marL="457200" algn="l" defTabSz="914400" rtl="0" eaLnBrk="1" latinLnBrk="0" hangingPunct="1">
      <a:defRPr sz="1200" b="0" i="0" kern="1200">
        <a:solidFill>
          <a:schemeClr val="tx1"/>
        </a:solidFill>
        <a:latin typeface="Arial" charset="0"/>
        <a:ea typeface="+mn-ea"/>
        <a:cs typeface="+mn-cs"/>
      </a:defRPr>
    </a:lvl2pPr>
    <a:lvl3pPr marL="914400" algn="l" defTabSz="914400" rtl="0" eaLnBrk="1" latinLnBrk="0" hangingPunct="1">
      <a:defRPr sz="1200" b="0" i="0" kern="1200">
        <a:solidFill>
          <a:schemeClr val="tx1"/>
        </a:solidFill>
        <a:latin typeface="Arial" charset="0"/>
        <a:ea typeface="+mn-ea"/>
        <a:cs typeface="+mn-cs"/>
      </a:defRPr>
    </a:lvl3pPr>
    <a:lvl4pPr marL="1371600" algn="l" defTabSz="914400" rtl="0" eaLnBrk="1" latinLnBrk="0" hangingPunct="1">
      <a:defRPr sz="1200" b="0" i="0" kern="1200">
        <a:solidFill>
          <a:schemeClr val="tx1"/>
        </a:solidFill>
        <a:latin typeface="Arial" charset="0"/>
        <a:ea typeface="+mn-ea"/>
        <a:cs typeface="+mn-cs"/>
      </a:defRPr>
    </a:lvl4pPr>
    <a:lvl5pPr marL="1828800" algn="l" defTabSz="914400" rtl="0" eaLnBrk="1" latinLnBrk="0" hangingPunct="1">
      <a:defRPr sz="1200" b="0" i="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Webbkurs om hållbart barnrättsarbete – så kan vi inkludera fler</a:t>
            </a:r>
          </a:p>
          <a:p>
            <a:endParaRPr lang="sv-SE" noProof="1"/>
          </a:p>
          <a:p>
            <a:r>
              <a:rPr lang="sv-SE" noProof="1"/>
              <a:t>Gruppövningar</a:t>
            </a:r>
          </a:p>
        </p:txBody>
      </p:sp>
      <p:sp>
        <p:nvSpPr>
          <p:cNvPr id="4" name="Slide Number Placeholder 3"/>
          <p:cNvSpPr>
            <a:spLocks noGrp="1"/>
          </p:cNvSpPr>
          <p:nvPr>
            <p:ph type="sldNum" sz="quarter" idx="5"/>
          </p:nvPr>
        </p:nvSpPr>
        <p:spPr/>
        <p:txBody>
          <a:bodyPr/>
          <a:lstStyle/>
          <a:p>
            <a:fld id="{EB67CA89-ECAC-BE4A-9199-665434DFBAC9}" type="slidenum">
              <a:rPr lang="sv-SE" smtClean="0"/>
              <a:pPr/>
              <a:t>1</a:t>
            </a:fld>
            <a:endParaRPr lang="sv-SE"/>
          </a:p>
        </p:txBody>
      </p:sp>
    </p:spTree>
    <p:extLst>
      <p:ext uri="{BB962C8B-B14F-4D97-AF65-F5344CB8AC3E}">
        <p14:creationId xmlns:p14="http://schemas.microsoft.com/office/powerpoint/2010/main" val="1602144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Övning 3 – Bakgrund</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indent="0">
              <a:buNone/>
            </a:pPr>
            <a:r>
              <a:rPr lang="sv-SE" sz="1200" noProof="1"/>
              <a:t>Ett hållbart barnrättsarbete handlar om att justera de processer och arbetssätt ni redan har i din organisation – inte om att lägga till helt nya arbetsuppgifter. Att arbeta med två konventioner istället för en behöver till exempel inte innebära extra arbete, eftersom konventionerna kompletterar varandra.</a:t>
            </a:r>
          </a:p>
          <a:p>
            <a:pPr marL="0" indent="0">
              <a:buNone/>
            </a:pPr>
            <a:r>
              <a:rPr lang="sv-SE" sz="1200" noProof="1"/>
              <a:t>Många organisationer arbetar med funktionshindersfrågor och tillgänglighet, men kanske inte i samma del av organisationen som barnrättsfrågorna. Då kan det handla om att hitta sätt att samarbeta inom organisationen.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187169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Övning 3 – Frågor för reflektion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indent="0">
              <a:buNone/>
            </a:pPr>
            <a:r>
              <a:rPr lang="sv-SE" sz="1200" noProof="1"/>
              <a:t>Om er organisation precis har börjat arbeta med barnrätt kan du välja någon av de här frågorna:</a:t>
            </a:r>
          </a:p>
          <a:p>
            <a:pPr marL="0" indent="0">
              <a:buNone/>
            </a:pPr>
            <a:endParaRPr lang="sv-SE" sz="1200" noProof="1"/>
          </a:p>
          <a:p>
            <a:pPr marL="171450" indent="-171450">
              <a:buFont typeface="Arial" panose="020B0604020202020204" pitchFamily="34" charset="0"/>
              <a:buChar char="•"/>
            </a:pPr>
            <a:r>
              <a:rPr lang="sv-SE" sz="1200" noProof="1"/>
              <a:t>Hur tar ni i ert arbete idag hänsyn till att barn är olika? Om ni inte gör det, hur skulle ni kunna arbeta för att göra det?</a:t>
            </a:r>
          </a:p>
          <a:p>
            <a:pPr marL="171450" indent="-171450">
              <a:buFont typeface="Arial" panose="020B0604020202020204" pitchFamily="34" charset="0"/>
              <a:buChar char="•"/>
            </a:pPr>
            <a:r>
              <a:rPr lang="sv-SE" sz="1200" noProof="1"/>
              <a:t>Vilka styrkor ser du i din organisation för att kunna utveckla arbetet med barn och barns rättigheter?</a:t>
            </a:r>
          </a:p>
          <a:p>
            <a:pPr marL="0" indent="0">
              <a:buNone/>
            </a:pPr>
            <a:endParaRPr lang="sv-SE" sz="1200" noProof="1"/>
          </a:p>
          <a:p>
            <a:pPr marL="0" indent="0">
              <a:buNone/>
            </a:pPr>
            <a:r>
              <a:rPr lang="sv-SE" sz="1200" noProof="1"/>
              <a:t>Om er organisation har kommit en bit i ert barnrättsarbete och nu är i en process att utveckla det, kan du välja någon av de här frågorna:</a:t>
            </a:r>
          </a:p>
          <a:p>
            <a:pPr marL="0" indent="0">
              <a:buNone/>
            </a:pPr>
            <a:endParaRPr lang="sv-SE" sz="1200" noProof="1"/>
          </a:p>
          <a:p>
            <a:pPr marL="171450" indent="-171450">
              <a:buFont typeface="Arial" panose="020B0604020202020204" pitchFamily="34" charset="0"/>
              <a:buChar char="•"/>
            </a:pPr>
            <a:r>
              <a:rPr lang="sv-SE" sz="1200" noProof="1"/>
              <a:t>Vilka delar av er organisation skulle behöva samarbeta mer eller på andra sätt för att ni ska kunna utveckla ert barnrättsarbete ytterligare?</a:t>
            </a:r>
          </a:p>
          <a:p>
            <a:pPr marL="171450" indent="-171450">
              <a:buFont typeface="Arial" panose="020B0604020202020204" pitchFamily="34" charset="0"/>
              <a:buChar char="•"/>
            </a:pPr>
            <a:r>
              <a:rPr lang="sv-SE" sz="1200" noProof="1"/>
              <a:t>Finns det något i era nuvarande arbetssätt som skulle behöva utvecklas eller förändras för att ni ska kunna inkludera fler barn? I så fall vad, och hur?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794386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Övning 3 – Återkoppling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noProof="1"/>
              <a:t>Alla organisationer har kommit olika långt i sitt arbete med barnkonventionen och med barnrätt, men alla har möjlighet att utvecklas vidare och göra förbättringar. Vad skulle kunna bli nästa steg för er organisation?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92503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sv-SE" sz="1200" noProof="1"/>
              <a:t>Övning 4</a:t>
            </a:r>
          </a:p>
          <a:p>
            <a:pPr algn="l"/>
            <a:endParaRPr lang="sv-SE" sz="1200" noProof="1"/>
          </a:p>
          <a:p>
            <a:pPr algn="l"/>
            <a:r>
              <a:rPr lang="sv-SE" sz="1200" noProof="1"/>
              <a:t>Känner du igen hindren?</a:t>
            </a:r>
          </a:p>
          <a:p>
            <a:endParaRPr lang="en-SE" dirty="0"/>
          </a:p>
        </p:txBody>
      </p:sp>
      <p:sp>
        <p:nvSpPr>
          <p:cNvPr id="4" name="Slide Number Placeholder 3"/>
          <p:cNvSpPr>
            <a:spLocks noGrp="1"/>
          </p:cNvSpPr>
          <p:nvPr>
            <p:ph type="sldNum" sz="quarter" idx="5"/>
          </p:nvPr>
        </p:nvSpPr>
        <p:spPr/>
        <p:txBody>
          <a:bodyPr/>
          <a:lstStyle/>
          <a:p>
            <a:fld id="{EB67CA89-ECAC-BE4A-9199-665434DFBAC9}" type="slidenum">
              <a:rPr lang="sv-SE" smtClean="0"/>
              <a:pPr/>
              <a:t>13</a:t>
            </a:fld>
            <a:endParaRPr lang="sv-SE"/>
          </a:p>
        </p:txBody>
      </p:sp>
    </p:spTree>
    <p:extLst>
      <p:ext uri="{BB962C8B-B14F-4D97-AF65-F5344CB8AC3E}">
        <p14:creationId xmlns:p14="http://schemas.microsoft.com/office/powerpoint/2010/main" val="21331657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Övning 4 – Bakgrund</a:t>
            </a:r>
          </a:p>
          <a:p>
            <a:endParaRPr lang="sv-SE" dirty="0"/>
          </a:p>
          <a:p>
            <a:r>
              <a:rPr lang="sv-SE" dirty="0"/>
              <a:t>Att skapa ett inkluderande, hållbart barnrättsarbete är egentligen inte svårare än det vanliga barnrättsarbetet som alla aktörer enligt lag ska ha. Ändå finns det hinder för ett sådant arbete.</a:t>
            </a:r>
          </a:p>
          <a:p>
            <a:endParaRPr lang="sv-SE" dirty="0"/>
          </a:p>
          <a:p>
            <a:r>
              <a:rPr lang="sv-SE" dirty="0"/>
              <a:t>Ett övergripande hinder är att vi sällan har fullständig kunskap om barns olika levnadsvillkor. Vi har kunskap om levnadsvillkor på en del områden och om några av de hinder för delaktighet som finns, men inte om allt. Det leder till att vi ofta tar fram förslag, insatser och stöd som är utformade enligt normen. Då lämnar vi vissa barn utanför och våra insatser riskerar att träffa fel.</a:t>
            </a:r>
          </a:p>
          <a:p>
            <a:endParaRPr lang="sv-SE" dirty="0"/>
          </a:p>
          <a:p>
            <a:r>
              <a:rPr lang="sv-SE" dirty="0"/>
              <a:t>Men det går ta bort hinder – både i samhället och i barnrättsarbetet. Vi kan både ta bort hinder, hitta lösningar och skapa nya möjligheter.</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862895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Övning 4 – Frågor för reflektion</a:t>
            </a:r>
          </a:p>
          <a:p>
            <a:endParaRPr lang="sv-SE" dirty="0"/>
          </a:p>
          <a:p>
            <a:r>
              <a:rPr lang="sv-SE" dirty="0"/>
              <a:t>Fundera en stund över vilken typ av hinder för ett hållbart barnrättsarbete som kan finnas i din organisation. Känner du igen några hinder från presentationen i ditt eget eller din organisations arbete?</a:t>
            </a:r>
          </a:p>
          <a:p>
            <a:endParaRPr lang="sv-SE" dirty="0"/>
          </a:p>
          <a:p>
            <a:endParaRPr lang="sv-SE" dirty="0"/>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0866151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Övning 4 – Återkoppling</a:t>
            </a:r>
          </a:p>
          <a:p>
            <a:endParaRPr lang="sv-SE" dirty="0"/>
          </a:p>
          <a:p>
            <a:r>
              <a:rPr lang="sv-SE" dirty="0"/>
              <a:t>Vad skulle ni behöva göra för att ta bort de hinder ni identifierat? Kan ni prioritera bland hindren om ni identifierat flera samt göra en planering och en tidplan för genomförande? Vad skulle ni behöva för att kunna genomföra planen?</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5124437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Övning 5</a:t>
            </a:r>
          </a:p>
          <a:p>
            <a:endParaRPr lang="sv-SE" noProof="1"/>
          </a:p>
          <a:p>
            <a:r>
              <a:rPr lang="sv-SE" noProof="1"/>
              <a:t>Vilken kunskap arbetar ni med?</a:t>
            </a:r>
          </a:p>
        </p:txBody>
      </p:sp>
      <p:sp>
        <p:nvSpPr>
          <p:cNvPr id="4" name="Slide Number Placeholder 3"/>
          <p:cNvSpPr>
            <a:spLocks noGrp="1"/>
          </p:cNvSpPr>
          <p:nvPr>
            <p:ph type="sldNum" sz="quarter" idx="5"/>
          </p:nvPr>
        </p:nvSpPr>
        <p:spPr/>
        <p:txBody>
          <a:bodyPr/>
          <a:lstStyle/>
          <a:p>
            <a:fld id="{EB67CA89-ECAC-BE4A-9199-665434DFBAC9}" type="slidenum">
              <a:rPr lang="sv-SE" smtClean="0"/>
              <a:pPr/>
              <a:t>17</a:t>
            </a:fld>
            <a:endParaRPr lang="sv-SE"/>
          </a:p>
        </p:txBody>
      </p:sp>
    </p:spTree>
    <p:extLst>
      <p:ext uri="{BB962C8B-B14F-4D97-AF65-F5344CB8AC3E}">
        <p14:creationId xmlns:p14="http://schemas.microsoft.com/office/powerpoint/2010/main" val="17407433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5 – Bakgrund</a:t>
            </a:r>
          </a:p>
          <a:p>
            <a:endParaRPr lang="sv-SE" noProof="1"/>
          </a:p>
          <a:p>
            <a:r>
              <a:rPr lang="sv-SE" noProof="1"/>
              <a:t>Genom att ställa rätt frågor redan tidigt i ett uppdrag som rör barn har ni större möjligheter att göra rätt från början. Ni behöver veta vad som redan har gjorts inom ert område, för att kunna bygga arbetet på fakta och forskning. Börja därför med att samla kunskap från olika källor.</a:t>
            </a:r>
          </a:p>
          <a:p>
            <a:endParaRPr lang="sv-SE" noProof="1"/>
          </a:p>
          <a:p>
            <a:r>
              <a:rPr lang="sv-SE" noProof="1"/>
              <a:t>Om den kunskap ni får fram inte tar hänsyn till förutsättningarna och behoven hos barn med funktionsnedsättning kan ni behöva ta fram ny kunskap. Det finns olika sätt att ta fram ny kunskap. Ett sätt är att göra undersökningar, till exempel genom enkäter. Ett annat sätt är att prata med barn för att få kunskap direkt från dem.</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967400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5 – Frågor för reflektion (1 av 2)</a:t>
            </a:r>
          </a:p>
          <a:p>
            <a:endParaRPr lang="sv-SE" noProof="1"/>
          </a:p>
          <a:p>
            <a:r>
              <a:rPr lang="sv-SE" noProof="1"/>
              <a:t>Om er organisation precis har börjat arbeta med barnrätt kan du välja någon av de här frågorna:</a:t>
            </a:r>
          </a:p>
          <a:p>
            <a:endParaRPr lang="sv-SE" noProof="1"/>
          </a:p>
          <a:p>
            <a:pPr marL="171450" indent="-171450">
              <a:buFont typeface="Arial" panose="020B0604020202020204" pitchFamily="34" charset="0"/>
              <a:buChar char="•"/>
            </a:pPr>
            <a:r>
              <a:rPr lang="sv-SE" noProof="1"/>
              <a:t>Tar ni fram kunskap om barns levnadsvillkor? Om ja, gör ni i så fall kartläggningar för att undersöka barns levnadsvillkor inom något område?</a:t>
            </a:r>
          </a:p>
          <a:p>
            <a:pPr marL="171450" indent="-171450">
              <a:buFont typeface="Arial" panose="020B0604020202020204" pitchFamily="34" charset="0"/>
              <a:buChar char="•"/>
            </a:pPr>
            <a:r>
              <a:rPr lang="sv-SE" noProof="1"/>
              <a:t>Använder ni andras kunskap om barns levnadsvillkor på något sätt i ert arbete, och vilken kunskap skulle du säga är viktigast i er organisation, och varför? Om nej, hur skulle ni kunna förändra era arbetssätt så att ni kan göra detta?</a:t>
            </a:r>
          </a:p>
          <a:p>
            <a:endParaRPr lang="sv-SE" noProof="1"/>
          </a:p>
          <a:p>
            <a:endParaRPr lang="sv-SE" noProof="1"/>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637104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Handledningen</a:t>
            </a:r>
          </a:p>
          <a:p>
            <a:endParaRPr lang="sv-SE" noProof="1"/>
          </a:p>
          <a:p>
            <a:r>
              <a:rPr lang="sv-SE" noProof="1"/>
              <a:t>Detta presentationsmaterial bör användas tillsammans med tillhörande handledning för Webbkurs om hållbart barnrättsarbete – så kan vi inkludera fler.</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005651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5 – Frågor för reflektion (2 av 2)</a:t>
            </a:r>
          </a:p>
          <a:p>
            <a:endParaRPr lang="sv-SE" noProof="1"/>
          </a:p>
          <a:p>
            <a:r>
              <a:rPr lang="sv-SE" noProof="1"/>
              <a:t>Om er organisation har kommit en bit i ert barnrättsarbete, och nu är i en process att utveckla det, kan du välja någon av de här frågorna:</a:t>
            </a:r>
          </a:p>
          <a:p>
            <a:endParaRPr lang="sv-SE" noProof="1"/>
          </a:p>
          <a:p>
            <a:pPr marL="171450" indent="-171450">
              <a:buFont typeface="Arial" panose="020B0604020202020204" pitchFamily="34" charset="0"/>
              <a:buChar char="•"/>
            </a:pPr>
            <a:r>
              <a:rPr lang="sv-SE" noProof="1"/>
              <a:t>Använder ni aktuell kunskap om barns levnadsvillkor vid prioriteringar och beslut? Om ja, finns det något du ser att ni behöver förbättra? Om nej, hur skulle ni kunna göra det till en del systematisk del av arbetet?</a:t>
            </a:r>
          </a:p>
          <a:p>
            <a:pPr marL="171450" indent="-171450">
              <a:buFont typeface="Arial" panose="020B0604020202020204" pitchFamily="34" charset="0"/>
              <a:buChar char="•"/>
            </a:pPr>
            <a:r>
              <a:rPr lang="sv-SE" noProof="1"/>
              <a:t>Använder ni information om barns levnadsvillkor för att synliggöra barnrättsliga utmaningar? Om ja, finns det något ni skulle behöva förbättra? Om nej, vad skulle ni behöva göra för att kunna göra detta?</a:t>
            </a:r>
          </a:p>
          <a:p>
            <a:endParaRPr lang="sv-SE" noProof="1"/>
          </a:p>
          <a:p>
            <a:endParaRPr lang="sv-SE" noProof="1"/>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6414569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Övning 6</a:t>
            </a:r>
          </a:p>
          <a:p>
            <a:endParaRPr lang="sv-SE" noProof="1"/>
          </a:p>
          <a:p>
            <a:r>
              <a:rPr lang="sv-SE" noProof="1"/>
              <a:t>Vad kan du börja med?</a:t>
            </a:r>
          </a:p>
        </p:txBody>
      </p:sp>
      <p:sp>
        <p:nvSpPr>
          <p:cNvPr id="4" name="Slide Number Placeholder 3"/>
          <p:cNvSpPr>
            <a:spLocks noGrp="1"/>
          </p:cNvSpPr>
          <p:nvPr>
            <p:ph type="sldNum" sz="quarter" idx="5"/>
          </p:nvPr>
        </p:nvSpPr>
        <p:spPr/>
        <p:txBody>
          <a:bodyPr/>
          <a:lstStyle/>
          <a:p>
            <a:fld id="{EB67CA89-ECAC-BE4A-9199-665434DFBAC9}" type="slidenum">
              <a:rPr lang="sv-SE" smtClean="0"/>
              <a:pPr/>
              <a:t>21</a:t>
            </a:fld>
            <a:endParaRPr lang="sv-SE"/>
          </a:p>
        </p:txBody>
      </p:sp>
    </p:spTree>
    <p:extLst>
      <p:ext uri="{BB962C8B-B14F-4D97-AF65-F5344CB8AC3E}">
        <p14:creationId xmlns:p14="http://schemas.microsoft.com/office/powerpoint/2010/main" val="42822468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noProof="1"/>
              <a:t>Övning 6 – Frågor för reflektion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noProof="1"/>
          </a:p>
          <a:p>
            <a:pPr marL="0" marR="0" lvl="0" indent="0" algn="l" defTabSz="914400" rtl="0" eaLnBrk="1" fontAlgn="auto" latinLnBrk="0" hangingPunct="1">
              <a:lnSpc>
                <a:spcPct val="100000"/>
              </a:lnSpc>
              <a:spcBef>
                <a:spcPts val="0"/>
              </a:spcBef>
              <a:spcAft>
                <a:spcPts val="0"/>
              </a:spcAft>
              <a:buClrTx/>
              <a:buSzTx/>
              <a:buFontTx/>
              <a:buNone/>
              <a:tabLst/>
              <a:defRPr/>
            </a:pPr>
            <a:r>
              <a:rPr lang="sv-SE" noProof="1"/>
              <a:t>Nu har ni tillsammans i grupp reflekterat över er organisations arbete med barnrätt. Vad skulle passa dig att göra först, inom ramen för din roll och i er organisation? Vad tycker du att ni som organisation bör göra?</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3079808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Övning 6 – Frågor för gruppdiskussion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Vilka utvecklingsområden tycker gruppen att organisationen bör fokusera på? Är något utvecklingsområde en förutsättning för de andra, och behöver prioriteras först? Ser ni några risker som behöver hanteras?</a:t>
            </a: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0927087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Övning 7</a:t>
            </a:r>
          </a:p>
          <a:p>
            <a:endParaRPr lang="sv-SE" noProof="1"/>
          </a:p>
          <a:p>
            <a:r>
              <a:rPr lang="sv-SE" noProof="1"/>
              <a:t>Vad säger statistiken om barns levnadsvillkor?</a:t>
            </a:r>
          </a:p>
          <a:p>
            <a:endParaRPr lang="sv-SE" noProof="1"/>
          </a:p>
          <a:p>
            <a:endParaRPr lang="sv-SE" noProof="1"/>
          </a:p>
        </p:txBody>
      </p:sp>
      <p:sp>
        <p:nvSpPr>
          <p:cNvPr id="4" name="Slide Number Placeholder 3"/>
          <p:cNvSpPr>
            <a:spLocks noGrp="1"/>
          </p:cNvSpPr>
          <p:nvPr>
            <p:ph type="sldNum" sz="quarter" idx="5"/>
          </p:nvPr>
        </p:nvSpPr>
        <p:spPr/>
        <p:txBody>
          <a:bodyPr/>
          <a:lstStyle/>
          <a:p>
            <a:fld id="{EB67CA89-ECAC-BE4A-9199-665434DFBAC9}" type="slidenum">
              <a:rPr lang="sv-SE" smtClean="0"/>
              <a:pPr/>
              <a:t>24</a:t>
            </a:fld>
            <a:endParaRPr lang="sv-SE"/>
          </a:p>
        </p:txBody>
      </p:sp>
    </p:spTree>
    <p:extLst>
      <p:ext uri="{BB962C8B-B14F-4D97-AF65-F5344CB8AC3E}">
        <p14:creationId xmlns:p14="http://schemas.microsoft.com/office/powerpoint/2010/main" val="9055620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7 – Frågor för reflektion</a:t>
            </a:r>
          </a:p>
          <a:p>
            <a:endParaRPr lang="sv-SE" noProof="1"/>
          </a:p>
          <a:p>
            <a:r>
              <a:rPr lang="sv-SE" noProof="1"/>
              <a:t>Motsvarar det som sägs i filmen er uppfattning om verkligheten? Är det något ni tycker är överraskande? Vad och varför?</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0662382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7 – Frågor för gruppdiskussion</a:t>
            </a:r>
          </a:p>
          <a:p>
            <a:endParaRPr lang="sv-SE" noProof="1"/>
          </a:p>
          <a:p>
            <a:r>
              <a:rPr lang="sv-SE" noProof="1"/>
              <a:t>Vilken statistik har ni tillgång till och hur använder ni den i er organisation? Ser ni behov av mer och förbättrad statistik inom något område? Vad skulle ni behöva göra för att i högre utsträckning använda er av statistik om levnadsvillkor i prioriteringar och beslut?</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33411732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Övning 8</a:t>
            </a:r>
          </a:p>
          <a:p>
            <a:endParaRPr lang="sv-SE" noProof="1"/>
          </a:p>
          <a:p>
            <a:r>
              <a:rPr lang="sv-SE" noProof="1"/>
              <a:t>Hur kan vi inspireras av andra organisationer?</a:t>
            </a:r>
          </a:p>
          <a:p>
            <a:endParaRPr lang="sv-SE" noProof="1"/>
          </a:p>
          <a:p>
            <a:endParaRPr lang="sv-SE" noProof="1"/>
          </a:p>
        </p:txBody>
      </p:sp>
      <p:sp>
        <p:nvSpPr>
          <p:cNvPr id="4" name="Slide Number Placeholder 3"/>
          <p:cNvSpPr>
            <a:spLocks noGrp="1"/>
          </p:cNvSpPr>
          <p:nvPr>
            <p:ph type="sldNum" sz="quarter" idx="5"/>
          </p:nvPr>
        </p:nvSpPr>
        <p:spPr/>
        <p:txBody>
          <a:bodyPr/>
          <a:lstStyle/>
          <a:p>
            <a:fld id="{EB67CA89-ECAC-BE4A-9199-665434DFBAC9}" type="slidenum">
              <a:rPr lang="sv-SE" smtClean="0"/>
              <a:pPr/>
              <a:t>27</a:t>
            </a:fld>
            <a:endParaRPr lang="sv-SE"/>
          </a:p>
        </p:txBody>
      </p:sp>
    </p:spTree>
    <p:extLst>
      <p:ext uri="{BB962C8B-B14F-4D97-AF65-F5344CB8AC3E}">
        <p14:creationId xmlns:p14="http://schemas.microsoft.com/office/powerpoint/2010/main" val="35770406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8 – Frågor för reflection</a:t>
            </a:r>
          </a:p>
          <a:p>
            <a:endParaRPr lang="sv-SE" noProof="1"/>
          </a:p>
          <a:p>
            <a:r>
              <a:rPr lang="sv-SE" noProof="1"/>
              <a:t>Vilka av tipsen eller lärdomarna från intervjun skulle ni kunna ha användning för i er organisation? I vilka projekt eller områden? Finns det aktörer som ni skulle kunna samarbeta med för att utveckla ert barnrättsarbete?</a:t>
            </a:r>
          </a:p>
          <a:p>
            <a:endParaRPr lang="sv-SE" noProof="1"/>
          </a:p>
          <a:p>
            <a:endParaRPr lang="sv-SE" noProof="1"/>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490653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Övning 1</a:t>
            </a:r>
          </a:p>
          <a:p>
            <a:endParaRPr lang="sv-SE" noProof="1"/>
          </a:p>
          <a:p>
            <a:r>
              <a:rPr lang="sv-SE" noProof="1"/>
              <a:t>Hur kan barns situation skilja sig åt?</a:t>
            </a:r>
          </a:p>
        </p:txBody>
      </p:sp>
      <p:sp>
        <p:nvSpPr>
          <p:cNvPr id="4" name="Slide Number Placeholder 3"/>
          <p:cNvSpPr>
            <a:spLocks noGrp="1"/>
          </p:cNvSpPr>
          <p:nvPr>
            <p:ph type="sldNum" sz="quarter" idx="5"/>
          </p:nvPr>
        </p:nvSpPr>
        <p:spPr/>
        <p:txBody>
          <a:bodyPr/>
          <a:lstStyle/>
          <a:p>
            <a:fld id="{EB67CA89-ECAC-BE4A-9199-665434DFBAC9}" type="slidenum">
              <a:rPr lang="sv-SE" smtClean="0"/>
              <a:pPr/>
              <a:t>3</a:t>
            </a:fld>
            <a:endParaRPr lang="sv-SE"/>
          </a:p>
        </p:txBody>
      </p:sp>
    </p:spTree>
    <p:extLst>
      <p:ext uri="{BB962C8B-B14F-4D97-AF65-F5344CB8AC3E}">
        <p14:creationId xmlns:p14="http://schemas.microsoft.com/office/powerpoint/2010/main" val="4081811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1 – Bakgrund</a:t>
            </a:r>
          </a:p>
          <a:p>
            <a:endParaRPr lang="sv-SE" noProof="1"/>
          </a:p>
          <a:p>
            <a:r>
              <a:rPr lang="sv-SE" noProof="1"/>
              <a:t>Alla barn är olika. De har olika förutsättningar och behov och är en del av samhällets mångfald, på samma sätt som vuxna. Barn som passar in i samhällets normer har ofta lättare att få sina rättigheter tillgodosedda, eftersom det mesta utgår från deras förutsättningar och behov. Till exempel är lekplatser, klassrum och fritidsaktiviteter ofta anpassade efter dem.</a:t>
            </a:r>
          </a:p>
          <a:p>
            <a:endParaRPr lang="sv-SE" noProof="1"/>
          </a:p>
          <a:p>
            <a:r>
              <a:rPr lang="sv-SE" noProof="1"/>
              <a:t>För barn som på något sätt avviker från normen kan det se annorlunda ut. De upplever ofta fler hinder i sin vardag än andra, vilket leder till att de inte kan vara delaktiga fullt ut i samhället. Det gör att barn som till exempel har en funktionsnedsättning eller sämre socioekonomiska förutsättningar kan ha svårare att få sina rättigheter tillgodosedda.</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622953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1 – Frågor för reflektion</a:t>
            </a:r>
          </a:p>
          <a:p>
            <a:endParaRPr lang="sv-SE" noProof="1"/>
          </a:p>
          <a:p>
            <a:r>
              <a:rPr lang="sv-SE" noProof="1"/>
              <a:t>Fundera över hur situationen ser ut för de barn som berörs av din organisations arbete. Utgå från ett uppdrag eller projekt som på något sätt berör barn. </a:t>
            </a:r>
          </a:p>
          <a:p>
            <a:endParaRPr lang="sv-SE" noProof="1"/>
          </a:p>
          <a:p>
            <a:r>
              <a:rPr lang="sv-SE" noProof="1"/>
              <a:t>Reflektera över hur situationen ser ut för barn generellt inom området, och fundera sedan över hur situationen, förutsättningarna och behoven skulle kunna skilja sig åt för barn med funktionsnedsättning.</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4074858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noProof="1"/>
              <a:t>Övning 2</a:t>
            </a:r>
          </a:p>
          <a:p>
            <a:endParaRPr lang="sv-SE" noProof="1"/>
          </a:p>
          <a:p>
            <a:r>
              <a:rPr lang="sv-SE" noProof="1"/>
              <a:t>Finns det barn ni inte når?</a:t>
            </a:r>
          </a:p>
        </p:txBody>
      </p:sp>
      <p:sp>
        <p:nvSpPr>
          <p:cNvPr id="4" name="Slide Number Placeholder 3"/>
          <p:cNvSpPr>
            <a:spLocks noGrp="1"/>
          </p:cNvSpPr>
          <p:nvPr>
            <p:ph type="sldNum" sz="quarter" idx="5"/>
          </p:nvPr>
        </p:nvSpPr>
        <p:spPr/>
        <p:txBody>
          <a:bodyPr/>
          <a:lstStyle/>
          <a:p>
            <a:fld id="{EB67CA89-ECAC-BE4A-9199-665434DFBAC9}" type="slidenum">
              <a:rPr lang="sv-SE" smtClean="0"/>
              <a:pPr/>
              <a:t>6</a:t>
            </a:fld>
            <a:endParaRPr lang="sv-SE"/>
          </a:p>
        </p:txBody>
      </p:sp>
    </p:spTree>
    <p:extLst>
      <p:ext uri="{BB962C8B-B14F-4D97-AF65-F5344CB8AC3E}">
        <p14:creationId xmlns:p14="http://schemas.microsoft.com/office/powerpoint/2010/main" val="3700318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noProof="1"/>
              <a:t>Övning 2 – Bakgrund</a:t>
            </a:r>
          </a:p>
          <a:p>
            <a:endParaRPr lang="sv-SE" noProof="1"/>
          </a:p>
          <a:p>
            <a:r>
              <a:rPr lang="sv-SE" noProof="1"/>
              <a:t>Om vi alltid utgår från att barn kan ha olika behov och förutsättningar blir det lättare att utveckla och ta fram åtgärder som träffar rätt redan från början. Ju fler barn en viss åtgärd fungerar för, desto mindre är risken att vi behöver göra ändringar i efterhand för att vi upptäcker behov som vi har missat och därför inte tagit hänsyn till.</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7348713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GB" dirty="0" err="1"/>
              <a:t>Övning</a:t>
            </a:r>
            <a:r>
              <a:rPr lang="en-GB" dirty="0"/>
              <a:t> 2 – </a:t>
            </a:r>
            <a:r>
              <a:rPr lang="en-GB" dirty="0" err="1"/>
              <a:t>Frågor</a:t>
            </a:r>
            <a:r>
              <a:rPr lang="en-GB" dirty="0"/>
              <a:t> </a:t>
            </a:r>
            <a:r>
              <a:rPr lang="en-GB" dirty="0" err="1"/>
              <a:t>för</a:t>
            </a:r>
            <a:r>
              <a:rPr lang="en-GB" dirty="0"/>
              <a:t> reflection</a:t>
            </a:r>
          </a:p>
          <a:p>
            <a:endParaRPr lang="en-GB" dirty="0"/>
          </a:p>
          <a:p>
            <a:r>
              <a:rPr lang="en-GB" dirty="0" err="1"/>
              <a:t>Fundera</a:t>
            </a:r>
            <a:r>
              <a:rPr lang="en-GB" dirty="0"/>
              <a:t> </a:t>
            </a:r>
            <a:r>
              <a:rPr lang="en-GB" dirty="0" err="1"/>
              <a:t>över</a:t>
            </a:r>
            <a:r>
              <a:rPr lang="en-GB" dirty="0"/>
              <a:t> om det </a:t>
            </a:r>
            <a:r>
              <a:rPr lang="en-GB" dirty="0" err="1"/>
              <a:t>finns</a:t>
            </a:r>
            <a:r>
              <a:rPr lang="en-GB" dirty="0"/>
              <a:t> barn </a:t>
            </a:r>
            <a:r>
              <a:rPr lang="en-GB" dirty="0" err="1"/>
              <a:t>som</a:t>
            </a:r>
            <a:r>
              <a:rPr lang="en-GB" dirty="0"/>
              <a:t> er </a:t>
            </a:r>
            <a:r>
              <a:rPr lang="en-GB" dirty="0" err="1"/>
              <a:t>verksamhet</a:t>
            </a:r>
            <a:r>
              <a:rPr lang="en-GB" dirty="0"/>
              <a:t> har </a:t>
            </a:r>
            <a:r>
              <a:rPr lang="en-GB" dirty="0" err="1"/>
              <a:t>svårt</a:t>
            </a:r>
            <a:r>
              <a:rPr lang="en-GB" dirty="0"/>
              <a:t> </a:t>
            </a:r>
            <a:r>
              <a:rPr lang="en-GB" dirty="0" err="1"/>
              <a:t>att</a:t>
            </a:r>
            <a:r>
              <a:rPr lang="en-GB" dirty="0"/>
              <a:t> </a:t>
            </a:r>
            <a:r>
              <a:rPr lang="en-GB" dirty="0" err="1"/>
              <a:t>nå</a:t>
            </a:r>
            <a:r>
              <a:rPr lang="en-GB" dirty="0"/>
              <a:t>, </a:t>
            </a:r>
            <a:r>
              <a:rPr lang="en-GB" dirty="0" err="1"/>
              <a:t>eller</a:t>
            </a:r>
            <a:r>
              <a:rPr lang="en-GB" dirty="0"/>
              <a:t> barn </a:t>
            </a:r>
            <a:r>
              <a:rPr lang="en-GB" dirty="0" err="1"/>
              <a:t>som</a:t>
            </a:r>
            <a:r>
              <a:rPr lang="en-GB" dirty="0"/>
              <a:t> </a:t>
            </a:r>
            <a:r>
              <a:rPr lang="en-GB" dirty="0" err="1"/>
              <a:t>inte</a:t>
            </a:r>
            <a:r>
              <a:rPr lang="en-GB" dirty="0"/>
              <a:t> har </a:t>
            </a:r>
            <a:r>
              <a:rPr lang="en-GB" dirty="0" err="1"/>
              <a:t>tillgång</a:t>
            </a:r>
            <a:r>
              <a:rPr lang="en-GB" dirty="0"/>
              <a:t> till er </a:t>
            </a:r>
            <a:r>
              <a:rPr lang="en-GB" dirty="0" err="1"/>
              <a:t>verksamhet</a:t>
            </a:r>
            <a:r>
              <a:rPr lang="en-GB" dirty="0"/>
              <a:t>. </a:t>
            </a:r>
            <a:r>
              <a:rPr lang="en-GB" dirty="0" err="1"/>
              <a:t>Varför</a:t>
            </a:r>
            <a:r>
              <a:rPr lang="en-GB" dirty="0"/>
              <a:t> </a:t>
            </a:r>
            <a:r>
              <a:rPr lang="en-GB" dirty="0" err="1"/>
              <a:t>är</a:t>
            </a:r>
            <a:r>
              <a:rPr lang="en-GB" dirty="0"/>
              <a:t> det </a:t>
            </a:r>
            <a:r>
              <a:rPr lang="en-GB" dirty="0" err="1"/>
              <a:t>så</a:t>
            </a:r>
            <a:r>
              <a:rPr lang="en-GB" dirty="0"/>
              <a:t>, </a:t>
            </a:r>
            <a:r>
              <a:rPr lang="en-GB" dirty="0" err="1"/>
              <a:t>tror</a:t>
            </a:r>
            <a:r>
              <a:rPr lang="en-GB" dirty="0"/>
              <a:t> du? </a:t>
            </a:r>
            <a:r>
              <a:rPr lang="en-GB" dirty="0" err="1"/>
              <a:t>Vad</a:t>
            </a:r>
            <a:r>
              <a:rPr lang="en-GB" dirty="0"/>
              <a:t> </a:t>
            </a:r>
            <a:r>
              <a:rPr lang="en-GB" dirty="0" err="1"/>
              <a:t>kan</a:t>
            </a:r>
            <a:r>
              <a:rPr lang="en-GB" dirty="0"/>
              <a:t> </a:t>
            </a:r>
            <a:r>
              <a:rPr lang="en-GB" dirty="0" err="1"/>
              <a:t>ni</a:t>
            </a:r>
            <a:r>
              <a:rPr lang="en-GB" dirty="0"/>
              <a:t> </a:t>
            </a:r>
            <a:r>
              <a:rPr lang="en-GB" dirty="0" err="1"/>
              <a:t>göra</a:t>
            </a:r>
            <a:r>
              <a:rPr lang="en-GB" dirty="0"/>
              <a:t> </a:t>
            </a:r>
            <a:r>
              <a:rPr lang="en-GB" dirty="0" err="1"/>
              <a:t>för</a:t>
            </a:r>
            <a:r>
              <a:rPr lang="en-GB" dirty="0"/>
              <a:t> </a:t>
            </a:r>
            <a:r>
              <a:rPr lang="en-GB" dirty="0" err="1"/>
              <a:t>att</a:t>
            </a:r>
            <a:r>
              <a:rPr lang="en-GB" dirty="0"/>
              <a:t> </a:t>
            </a:r>
            <a:r>
              <a:rPr lang="en-GB" dirty="0" err="1"/>
              <a:t>nå</a:t>
            </a:r>
            <a:r>
              <a:rPr lang="en-GB" dirty="0"/>
              <a:t> de barn </a:t>
            </a:r>
            <a:r>
              <a:rPr lang="en-GB" dirty="0" err="1"/>
              <a:t>som</a:t>
            </a:r>
            <a:r>
              <a:rPr lang="en-GB" dirty="0"/>
              <a:t> </a:t>
            </a:r>
            <a:r>
              <a:rPr lang="en-GB" dirty="0" err="1"/>
              <a:t>ni</a:t>
            </a:r>
            <a:r>
              <a:rPr lang="en-GB" dirty="0"/>
              <a:t> </a:t>
            </a:r>
            <a:r>
              <a:rPr lang="en-GB" dirty="0" err="1"/>
              <a:t>eventuellt</a:t>
            </a:r>
            <a:r>
              <a:rPr lang="en-GB" dirty="0"/>
              <a:t> </a:t>
            </a:r>
            <a:r>
              <a:rPr lang="en-GB" dirty="0" err="1"/>
              <a:t>inte</a:t>
            </a:r>
            <a:r>
              <a:rPr lang="en-GB" dirty="0"/>
              <a:t> </a:t>
            </a:r>
            <a:r>
              <a:rPr lang="en-GB" dirty="0" err="1"/>
              <a:t>når</a:t>
            </a:r>
            <a:r>
              <a:rPr lang="en-GB" dirty="0"/>
              <a:t> </a:t>
            </a:r>
            <a:r>
              <a:rPr lang="en-GB" dirty="0" err="1"/>
              <a:t>idag</a:t>
            </a:r>
            <a:r>
              <a:rPr lang="en-GB" dirty="0"/>
              <a:t>?</a:t>
            </a:r>
          </a:p>
        </p:txBody>
      </p:sp>
      <p:sp>
        <p:nvSpPr>
          <p:cNvPr id="4" name="Platshållare för bild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B67CA89-ECAC-BE4A-9199-665434DFBAC9}" type="slidenum">
              <a:rPr kumimoji="0" lang="sv-SE"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0186153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Övning</a:t>
            </a:r>
            <a:r>
              <a:rPr lang="en-GB" dirty="0"/>
              <a:t> 3</a:t>
            </a:r>
          </a:p>
          <a:p>
            <a:endParaRPr lang="en-GB" dirty="0"/>
          </a:p>
          <a:p>
            <a:r>
              <a:rPr lang="en-GB" dirty="0" err="1"/>
              <a:t>Hur</a:t>
            </a:r>
            <a:r>
              <a:rPr lang="en-GB" dirty="0"/>
              <a:t> ser det </a:t>
            </a:r>
            <a:r>
              <a:rPr lang="en-GB" dirty="0" err="1"/>
              <a:t>ut</a:t>
            </a:r>
            <a:r>
              <a:rPr lang="en-GB" dirty="0"/>
              <a:t> </a:t>
            </a:r>
            <a:r>
              <a:rPr lang="en-GB" dirty="0" err="1"/>
              <a:t>i</a:t>
            </a:r>
            <a:r>
              <a:rPr lang="en-GB" dirty="0"/>
              <a:t> din organisation?</a:t>
            </a:r>
          </a:p>
          <a:p>
            <a:endParaRPr lang="en-GB" dirty="0"/>
          </a:p>
          <a:p>
            <a:endParaRPr lang="en-SE" dirty="0"/>
          </a:p>
        </p:txBody>
      </p:sp>
      <p:sp>
        <p:nvSpPr>
          <p:cNvPr id="4" name="Slide Number Placeholder 3"/>
          <p:cNvSpPr>
            <a:spLocks noGrp="1"/>
          </p:cNvSpPr>
          <p:nvPr>
            <p:ph type="sldNum" sz="quarter" idx="5"/>
          </p:nvPr>
        </p:nvSpPr>
        <p:spPr/>
        <p:txBody>
          <a:bodyPr/>
          <a:lstStyle/>
          <a:p>
            <a:fld id="{EB67CA89-ECAC-BE4A-9199-665434DFBAC9}" type="slidenum">
              <a:rPr lang="sv-SE" smtClean="0"/>
              <a:pPr/>
              <a:t>9</a:t>
            </a:fld>
            <a:endParaRPr lang="sv-SE"/>
          </a:p>
        </p:txBody>
      </p:sp>
    </p:spTree>
    <p:extLst>
      <p:ext uri="{BB962C8B-B14F-4D97-AF65-F5344CB8AC3E}">
        <p14:creationId xmlns:p14="http://schemas.microsoft.com/office/powerpoint/2010/main" val="1679203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noProof="0"/>
              <a:t>Klicka här för att ändra format</a:t>
            </a:r>
            <a:endParaRPr lang="sv-SE" noProof="0"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a:t>Klicka om du vill redigera mall för underrubrikformat</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226479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Avsnittsrubrik, blå">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405421"/>
          </a:xfrm>
        </p:spPr>
        <p:txBody>
          <a:bodyPr anchor="b"/>
          <a:lstStyle>
            <a:lvl1pPr>
              <a:defRPr sz="6000"/>
            </a:lvl1pPr>
          </a:lstStyle>
          <a:p>
            <a:r>
              <a:rPr lang="sv-SE" noProof="0"/>
              <a:t>Klicka här för att ändra format</a:t>
            </a:r>
            <a:endParaRPr lang="sv-SE" noProof="0" dirty="0"/>
          </a:p>
        </p:txBody>
      </p:sp>
      <p:sp>
        <p:nvSpPr>
          <p:cNvPr id="3" name="Text Placeholder 2"/>
          <p:cNvSpPr>
            <a:spLocks noGrp="1"/>
          </p:cNvSpPr>
          <p:nvPr>
            <p:ph type="body" idx="1"/>
          </p:nvPr>
        </p:nvSpPr>
        <p:spPr>
          <a:xfrm>
            <a:off x="831850" y="3235567"/>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noProof="0"/>
              <a:t>Redigera format för bakgrundstext</a:t>
            </a:r>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flipV="1">
            <a:off x="9552975" y="4198320"/>
            <a:ext cx="2659680" cy="265968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Avsnittsrubrik, grön">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405421"/>
          </a:xfrm>
        </p:spPr>
        <p:txBody>
          <a:bodyPr anchor="b"/>
          <a:lstStyle>
            <a:lvl1pPr>
              <a:defRPr sz="6000"/>
            </a:lvl1pPr>
          </a:lstStyle>
          <a:p>
            <a:r>
              <a:rPr lang="sv-SE" noProof="0"/>
              <a:t>Klicka här för att ändra format</a:t>
            </a:r>
            <a:endParaRPr lang="sv-SE" noProof="0" dirty="0"/>
          </a:p>
        </p:txBody>
      </p:sp>
      <p:sp>
        <p:nvSpPr>
          <p:cNvPr id="3" name="Text Placeholder 2"/>
          <p:cNvSpPr>
            <a:spLocks noGrp="1"/>
          </p:cNvSpPr>
          <p:nvPr>
            <p:ph type="body" idx="1"/>
          </p:nvPr>
        </p:nvSpPr>
        <p:spPr>
          <a:xfrm>
            <a:off x="831850" y="3235567"/>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noProof="0"/>
              <a:t>Redigera format för bakgrundstext</a:t>
            </a:r>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flipV="1">
            <a:off x="9435679" y="4735754"/>
            <a:ext cx="2854055" cy="2122246"/>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vsnittsrubrik, röd">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405421"/>
          </a:xfrm>
        </p:spPr>
        <p:txBody>
          <a:bodyPr anchor="b"/>
          <a:lstStyle>
            <a:lvl1pPr>
              <a:defRPr sz="6000"/>
            </a:lvl1pPr>
          </a:lstStyle>
          <a:p>
            <a:r>
              <a:rPr lang="sv-SE" noProof="0"/>
              <a:t>Klicka här för att ändra format</a:t>
            </a:r>
            <a:endParaRPr lang="sv-SE" noProof="0" dirty="0"/>
          </a:p>
        </p:txBody>
      </p:sp>
      <p:sp>
        <p:nvSpPr>
          <p:cNvPr id="3" name="Text Placeholder 2"/>
          <p:cNvSpPr>
            <a:spLocks noGrp="1"/>
          </p:cNvSpPr>
          <p:nvPr>
            <p:ph type="body" idx="1"/>
          </p:nvPr>
        </p:nvSpPr>
        <p:spPr>
          <a:xfrm>
            <a:off x="831850" y="3235567"/>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noProof="0"/>
              <a:t>Redigera format för bakgrundstext</a:t>
            </a:r>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flipV="1">
            <a:off x="9970306" y="4636306"/>
            <a:ext cx="2221694" cy="2221694"/>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noProof="0"/>
              <a:t>Klicka här för att ändra format</a:t>
            </a:r>
            <a:endParaRPr lang="sv-SE" noProof="0"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a:t>Redigera format för bakgrundstext</a:t>
            </a:r>
          </a:p>
        </p:txBody>
      </p:sp>
      <p:sp>
        <p:nvSpPr>
          <p:cNvPr id="4" name="Content Placeholder 3"/>
          <p:cNvSpPr>
            <a:spLocks noGrp="1"/>
          </p:cNvSpPr>
          <p:nvPr>
            <p:ph sz="half" idx="2"/>
          </p:nvPr>
        </p:nvSpPr>
        <p:spPr>
          <a:xfrm>
            <a:off x="839788" y="2505076"/>
            <a:ext cx="5157787" cy="3418646"/>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noProof="0"/>
              <a:t>Redigera format för bakgrundstext</a:t>
            </a:r>
          </a:p>
        </p:txBody>
      </p:sp>
      <p:sp>
        <p:nvSpPr>
          <p:cNvPr id="6" name="Content Placeholder 5"/>
          <p:cNvSpPr>
            <a:spLocks noGrp="1"/>
          </p:cNvSpPr>
          <p:nvPr>
            <p:ph sz="quarter" idx="4"/>
          </p:nvPr>
        </p:nvSpPr>
        <p:spPr>
          <a:xfrm>
            <a:off x="6172200" y="2505075"/>
            <a:ext cx="5183188" cy="3418647"/>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7" name="Date Placeholder 6"/>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8" name="Footer Placeholder 7"/>
          <p:cNvSpPr>
            <a:spLocks noGrp="1"/>
          </p:cNvSpPr>
          <p:nvPr>
            <p:ph type="ftr" sz="quarter" idx="11"/>
          </p:nvPr>
        </p:nvSpPr>
        <p:spPr/>
        <p:txBody>
          <a:bodyPr/>
          <a:lstStyle/>
          <a:p>
            <a:endParaRPr lang="sv-SE" noProof="0"/>
          </a:p>
        </p:txBody>
      </p:sp>
      <p:sp>
        <p:nvSpPr>
          <p:cNvPr id="9" name="Slide Number Placeholder 8"/>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764106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noProof="0"/>
              <a:t>Klicka här för att ändra format</a:t>
            </a:r>
            <a:endParaRPr lang="sv-SE" noProof="0" dirty="0"/>
          </a:p>
        </p:txBody>
      </p:sp>
      <p:sp>
        <p:nvSpPr>
          <p:cNvPr id="3" name="Date Placeholder 2"/>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4" name="Footer Placeholder 3"/>
          <p:cNvSpPr>
            <a:spLocks noGrp="1"/>
          </p:cNvSpPr>
          <p:nvPr>
            <p:ph type="ftr" sz="quarter" idx="11"/>
          </p:nvPr>
        </p:nvSpPr>
        <p:spPr/>
        <p:txBody>
          <a:bodyPr/>
          <a:lstStyle/>
          <a:p>
            <a:endParaRPr lang="sv-SE" noProof="0"/>
          </a:p>
        </p:txBody>
      </p:sp>
      <p:sp>
        <p:nvSpPr>
          <p:cNvPr id="5" name="Slide Number Placeholder 4"/>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1859756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3" name="Footer Placeholder 2"/>
          <p:cNvSpPr>
            <a:spLocks noGrp="1"/>
          </p:cNvSpPr>
          <p:nvPr>
            <p:ph type="ftr" sz="quarter" idx="11"/>
          </p:nvPr>
        </p:nvSpPr>
        <p:spPr/>
        <p:txBody>
          <a:bodyPr/>
          <a:lstStyle/>
          <a:p>
            <a:endParaRPr lang="sv-SE" noProof="0"/>
          </a:p>
        </p:txBody>
      </p:sp>
      <p:sp>
        <p:nvSpPr>
          <p:cNvPr id="4" name="Slide Number Placeholder 3"/>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896887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noProof="0"/>
              <a:t>Klicka här för att ändra format</a:t>
            </a:r>
            <a:endParaRPr lang="sv-SE" noProof="0"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noProof="0"/>
              <a:t>Redigera format för bakgrundstext</a:t>
            </a:r>
          </a:p>
        </p:txBody>
      </p:sp>
      <p:sp>
        <p:nvSpPr>
          <p:cNvPr id="5" name="Date Placeholder 4"/>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6" name="Footer Placeholder 5"/>
          <p:cNvSpPr>
            <a:spLocks noGrp="1"/>
          </p:cNvSpPr>
          <p:nvPr>
            <p:ph type="ftr" sz="quarter" idx="11"/>
          </p:nvPr>
        </p:nvSpPr>
        <p:spPr/>
        <p:txBody>
          <a:bodyPr/>
          <a:lstStyle/>
          <a:p>
            <a:endParaRPr lang="sv-SE" noProof="0"/>
          </a:p>
        </p:txBody>
      </p:sp>
      <p:sp>
        <p:nvSpPr>
          <p:cNvPr id="7" name="Slide Number Placeholder 6"/>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5898928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noProof="0"/>
              <a:t>Klicka här för att ändra format</a:t>
            </a:r>
            <a:endParaRPr lang="sv-SE" noProof="0"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noProof="0"/>
              <a:t>Klicka på ikonen för att lägga till en bild</a:t>
            </a:r>
          </a:p>
        </p:txBody>
      </p:sp>
      <p:sp>
        <p:nvSpPr>
          <p:cNvPr id="4" name="Text Placeholder 3"/>
          <p:cNvSpPr>
            <a:spLocks noGrp="1"/>
          </p:cNvSpPr>
          <p:nvPr>
            <p:ph type="body" sz="half" idx="2"/>
          </p:nvPr>
        </p:nvSpPr>
        <p:spPr>
          <a:xfrm>
            <a:off x="839788" y="2057400"/>
            <a:ext cx="3932237"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noProof="0"/>
              <a:t>Redigera format för bakgrundstext</a:t>
            </a:r>
          </a:p>
        </p:txBody>
      </p:sp>
      <p:sp>
        <p:nvSpPr>
          <p:cNvPr id="5" name="Date Placeholder 4"/>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6" name="Footer Placeholder 5"/>
          <p:cNvSpPr>
            <a:spLocks noGrp="1"/>
          </p:cNvSpPr>
          <p:nvPr>
            <p:ph type="ftr" sz="quarter" idx="11"/>
          </p:nvPr>
        </p:nvSpPr>
        <p:spPr/>
        <p:txBody>
          <a:bodyPr/>
          <a:lstStyle/>
          <a:p>
            <a:endParaRPr lang="sv-SE" noProof="0"/>
          </a:p>
        </p:txBody>
      </p:sp>
      <p:sp>
        <p:nvSpPr>
          <p:cNvPr id="7" name="Slide Number Placeholder 6"/>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90849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noProof="0"/>
              <a:t>Klicka här för att ändra format</a:t>
            </a:r>
            <a:endParaRPr lang="sv-SE" noProof="0" dirty="0"/>
          </a:p>
        </p:txBody>
      </p:sp>
      <p:sp>
        <p:nvSpPr>
          <p:cNvPr id="3" name="Vertical Text Placeholder 2"/>
          <p:cNvSpPr>
            <a:spLocks noGrp="1"/>
          </p:cNvSpPr>
          <p:nvPr>
            <p:ph type="body" orient="vert" idx="1"/>
          </p:nvPr>
        </p:nvSpPr>
        <p:spPr>
          <a:xfrm>
            <a:off x="838200" y="1825625"/>
            <a:ext cx="10334140" cy="3986215"/>
          </a:xfrm>
        </p:spPr>
        <p:txBody>
          <a:bodyPr vert="eaVert"/>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4201254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noProof="0"/>
              <a:t>Klicka här för att ändra format</a:t>
            </a:r>
            <a:endParaRPr lang="sv-SE" noProof="0"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915824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Rubrikbild med logotyp, stor">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200130"/>
            <a:ext cx="9144000" cy="1010629"/>
          </a:xfrm>
        </p:spPr>
        <p:txBody>
          <a:bodyPr anchor="b"/>
          <a:lstStyle>
            <a:lvl1pPr algn="ctr">
              <a:defRPr sz="6000">
                <a:latin typeface="+mj-lt"/>
              </a:defRPr>
            </a:lvl1pPr>
          </a:lstStyle>
          <a:p>
            <a:r>
              <a:rPr lang="sv-SE" noProof="0"/>
              <a:t>Klicka här för att ändra format</a:t>
            </a:r>
            <a:endParaRPr lang="sv-SE" noProof="0" dirty="0"/>
          </a:p>
        </p:txBody>
      </p:sp>
      <p:sp>
        <p:nvSpPr>
          <p:cNvPr id="3" name="Subtitle 2"/>
          <p:cNvSpPr>
            <a:spLocks noGrp="1"/>
          </p:cNvSpPr>
          <p:nvPr>
            <p:ph type="subTitle" idx="1"/>
          </p:nvPr>
        </p:nvSpPr>
        <p:spPr>
          <a:xfrm>
            <a:off x="1524000" y="3302835"/>
            <a:ext cx="9144000" cy="1655762"/>
          </a:xfrm>
        </p:spPr>
        <p:txBody>
          <a:bodyPr/>
          <a:lstStyle>
            <a:lvl1pPr marL="0" indent="0" algn="ctr">
              <a:buNone/>
              <a:defRPr sz="2400">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a:t>Klicka om du vill redigera mall för underrubrikformat</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flipV="1">
            <a:off x="3388360" y="4958597"/>
            <a:ext cx="5415280" cy="8128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Rubrikbild med logotyp, liten">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noProof="0"/>
              <a:t>Klicka här för att ändra format</a:t>
            </a:r>
            <a:endParaRPr lang="sv-SE" noProof="0"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a:t>Klicka om du vill redigera mall för underrubrikformat</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noProof="0"/>
              <a:t>Klicka här för att ändra format</a:t>
            </a:r>
            <a:endParaRPr lang="sv-SE" noProof="0" dirty="0"/>
          </a:p>
        </p:txBody>
      </p:sp>
      <p:sp>
        <p:nvSpPr>
          <p:cNvPr id="3" name="Content Placeholder 2"/>
          <p:cNvSpPr>
            <a:spLocks noGrp="1"/>
          </p:cNvSpPr>
          <p:nvPr>
            <p:ph idx="1"/>
          </p:nvPr>
        </p:nvSpPr>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889114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blå">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34140" cy="1325563"/>
          </a:xfrm>
        </p:spPr>
        <p:txBody>
          <a:bodyPr/>
          <a:lstStyle/>
          <a:p>
            <a:r>
              <a:rPr lang="sv-SE" noProof="0"/>
              <a:t>Klicka här för att ändra format</a:t>
            </a:r>
            <a:endParaRPr lang="sv-SE" noProof="0" dirty="0"/>
          </a:p>
        </p:txBody>
      </p:sp>
      <p:sp>
        <p:nvSpPr>
          <p:cNvPr id="3" name="Content Placeholder 2"/>
          <p:cNvSpPr>
            <a:spLocks noGrp="1"/>
          </p:cNvSpPr>
          <p:nvPr>
            <p:ph idx="1"/>
          </p:nvPr>
        </p:nvSpPr>
        <p:spPr>
          <a:xfrm>
            <a:off x="838200" y="1825625"/>
            <a:ext cx="8991600" cy="3986215"/>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flipH="1" flipV="1">
            <a:off x="10079909" y="4755794"/>
            <a:ext cx="2112091" cy="2112091"/>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Rubrik och innehåll, grön">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34140" cy="1325563"/>
          </a:xfrm>
        </p:spPr>
        <p:txBody>
          <a:bodyPr/>
          <a:lstStyle/>
          <a:p>
            <a:r>
              <a:rPr lang="sv-SE" noProof="0"/>
              <a:t>Klicka här för att ändra format</a:t>
            </a:r>
            <a:endParaRPr lang="sv-SE" noProof="0" dirty="0"/>
          </a:p>
        </p:txBody>
      </p:sp>
      <p:sp>
        <p:nvSpPr>
          <p:cNvPr id="3" name="Content Placeholder 2"/>
          <p:cNvSpPr>
            <a:spLocks noGrp="1"/>
          </p:cNvSpPr>
          <p:nvPr>
            <p:ph idx="1"/>
          </p:nvPr>
        </p:nvSpPr>
        <p:spPr>
          <a:xfrm>
            <a:off x="838200" y="1825625"/>
            <a:ext cx="8991600" cy="3986215"/>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4719" t="-1280" r="4719" b="32907"/>
          <a:stretch/>
        </p:blipFill>
        <p:spPr>
          <a:xfrm>
            <a:off x="9932365" y="5706000"/>
            <a:ext cx="2288211" cy="1152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Rubrik och innehåll, rö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334140" cy="1325563"/>
          </a:xfrm>
        </p:spPr>
        <p:txBody>
          <a:bodyPr/>
          <a:lstStyle/>
          <a:p>
            <a:r>
              <a:rPr lang="sv-SE" noProof="0"/>
              <a:t>Klicka här för att ändra format</a:t>
            </a:r>
            <a:endParaRPr lang="sv-SE" noProof="0" dirty="0"/>
          </a:p>
        </p:txBody>
      </p:sp>
      <p:sp>
        <p:nvSpPr>
          <p:cNvPr id="3" name="Content Placeholder 2"/>
          <p:cNvSpPr>
            <a:spLocks noGrp="1"/>
          </p:cNvSpPr>
          <p:nvPr>
            <p:ph idx="1"/>
          </p:nvPr>
        </p:nvSpPr>
        <p:spPr>
          <a:xfrm>
            <a:off x="838200" y="1825625"/>
            <a:ext cx="8991600" cy="3986215"/>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t="-3" b="27353"/>
          <a:stretch/>
        </p:blipFill>
        <p:spPr>
          <a:xfrm>
            <a:off x="10521439" y="5646353"/>
            <a:ext cx="1684850" cy="1224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sv-SE" noProof="0"/>
              <a:t>Klicka här för att ändra format</a:t>
            </a:r>
            <a:endParaRPr lang="sv-SE" noProof="0" dirty="0"/>
          </a:p>
        </p:txBody>
      </p:sp>
      <p:sp>
        <p:nvSpPr>
          <p:cNvPr id="3" name="Content Placeholder 2"/>
          <p:cNvSpPr>
            <a:spLocks noGrp="1"/>
          </p:cNvSpPr>
          <p:nvPr>
            <p:ph sz="half" idx="1"/>
          </p:nvPr>
        </p:nvSpPr>
        <p:spPr>
          <a:xfrm>
            <a:off x="838200" y="1825625"/>
            <a:ext cx="5181600" cy="4117975"/>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4" name="Content Placeholder 3"/>
          <p:cNvSpPr>
            <a:spLocks noGrp="1"/>
          </p:cNvSpPr>
          <p:nvPr>
            <p:ph sz="half" idx="2"/>
          </p:nvPr>
        </p:nvSpPr>
        <p:spPr>
          <a:xfrm>
            <a:off x="6172200" y="1825625"/>
            <a:ext cx="5181600" cy="4117975"/>
          </a:xfrm>
        </p:spPr>
        <p:txBody>
          <a:bodyPr/>
          <a:lstStyle/>
          <a:p>
            <a:pPr lvl="0"/>
            <a:r>
              <a:rPr lang="sv-SE" noProof="0"/>
              <a:t>Redigera format för bakgrundstext</a:t>
            </a:r>
          </a:p>
          <a:p>
            <a:pPr lvl="1"/>
            <a:r>
              <a:rPr lang="sv-SE" noProof="0"/>
              <a:t>Nivå två</a:t>
            </a:r>
          </a:p>
          <a:p>
            <a:pPr lvl="2"/>
            <a:r>
              <a:rPr lang="sv-SE" noProof="0"/>
              <a:t>Nivå tre</a:t>
            </a:r>
          </a:p>
          <a:p>
            <a:pPr lvl="3"/>
            <a:r>
              <a:rPr lang="sv-SE" noProof="0"/>
              <a:t>Nivå fyra</a:t>
            </a:r>
          </a:p>
          <a:p>
            <a:pPr lvl="4"/>
            <a:r>
              <a:rPr lang="sv-SE" noProof="0"/>
              <a:t>Nivå fem</a:t>
            </a:r>
            <a:endParaRPr lang="sv-SE" noProof="0" dirty="0"/>
          </a:p>
        </p:txBody>
      </p:sp>
      <p:sp>
        <p:nvSpPr>
          <p:cNvPr id="5" name="Date Placeholder 4"/>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6" name="Footer Placeholder 5"/>
          <p:cNvSpPr>
            <a:spLocks noGrp="1"/>
          </p:cNvSpPr>
          <p:nvPr>
            <p:ph type="ftr" sz="quarter" idx="11"/>
          </p:nvPr>
        </p:nvSpPr>
        <p:spPr/>
        <p:txBody>
          <a:bodyPr/>
          <a:lstStyle/>
          <a:p>
            <a:endParaRPr lang="sv-SE" noProof="0"/>
          </a:p>
        </p:txBody>
      </p:sp>
      <p:sp>
        <p:nvSpPr>
          <p:cNvPr id="7" name="Slide Number Placeholder 6"/>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213953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1405421"/>
          </a:xfrm>
        </p:spPr>
        <p:txBody>
          <a:bodyPr anchor="b"/>
          <a:lstStyle>
            <a:lvl1pPr>
              <a:defRPr sz="6000"/>
            </a:lvl1pPr>
          </a:lstStyle>
          <a:p>
            <a:r>
              <a:rPr lang="sv-SE" noProof="0"/>
              <a:t>Klicka här för att ändra format</a:t>
            </a:r>
            <a:endParaRPr lang="sv-SE" noProof="0" dirty="0"/>
          </a:p>
        </p:txBody>
      </p:sp>
      <p:sp>
        <p:nvSpPr>
          <p:cNvPr id="3" name="Text Placeholder 2"/>
          <p:cNvSpPr>
            <a:spLocks noGrp="1"/>
          </p:cNvSpPr>
          <p:nvPr>
            <p:ph type="body" idx="1"/>
          </p:nvPr>
        </p:nvSpPr>
        <p:spPr>
          <a:xfrm>
            <a:off x="831850" y="3235567"/>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noProof="0"/>
              <a:t>Redigera format för bakgrundstext</a:t>
            </a:r>
          </a:p>
        </p:txBody>
      </p:sp>
      <p:sp>
        <p:nvSpPr>
          <p:cNvPr id="4" name="Date Placeholder 3"/>
          <p:cNvSpPr>
            <a:spLocks noGrp="1"/>
          </p:cNvSpPr>
          <p:nvPr>
            <p:ph type="dt" sz="half" idx="10"/>
          </p:nvPr>
        </p:nvSpPr>
        <p:spPr/>
        <p:txBody>
          <a:bodyPr/>
          <a:lstStyle/>
          <a:p>
            <a:fld id="{5DE60BDE-8FF3-6D44-B189-201E065995A2}" type="datetimeFigureOut">
              <a:rPr lang="sv-SE" noProof="0" smtClean="0"/>
              <a:t>2021-02-18</a:t>
            </a:fld>
            <a:endParaRPr lang="sv-SE" noProof="0"/>
          </a:p>
        </p:txBody>
      </p:sp>
      <p:sp>
        <p:nvSpPr>
          <p:cNvPr id="5" name="Footer Placeholder 4"/>
          <p:cNvSpPr>
            <a:spLocks noGrp="1"/>
          </p:cNvSpPr>
          <p:nvPr>
            <p:ph type="ftr" sz="quarter" idx="11"/>
          </p:nvPr>
        </p:nvSpPr>
        <p:spPr/>
        <p:txBody>
          <a:bodyPr/>
          <a:lstStyle/>
          <a:p>
            <a:endParaRPr lang="sv-SE" noProof="0"/>
          </a:p>
        </p:txBody>
      </p:sp>
      <p:sp>
        <p:nvSpPr>
          <p:cNvPr id="6" name="Slide Number Placeholder 5"/>
          <p:cNvSpPr>
            <a:spLocks noGrp="1"/>
          </p:cNvSpPr>
          <p:nvPr>
            <p:ph type="sldNum" sz="quarter" idx="12"/>
          </p:nvPr>
        </p:nvSpPr>
        <p:spPr/>
        <p:txBody>
          <a:bodyPr/>
          <a:lstStyle/>
          <a:p>
            <a:fld id="{BED7E05E-D267-A445-827F-FAB5C2A5EE61}" type="slidenum">
              <a:rPr lang="sv-SE" noProof="0" smtClean="0"/>
              <a:t>‹#›</a:t>
            </a:fld>
            <a:endParaRPr lang="sv-SE" noProof="0"/>
          </a:p>
        </p:txBody>
      </p:sp>
    </p:spTree>
    <p:extLst>
      <p:ext uri="{BB962C8B-B14F-4D97-AF65-F5344CB8AC3E}">
        <p14:creationId xmlns:p14="http://schemas.microsoft.com/office/powerpoint/2010/main" val="1944323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w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334140" cy="1325563"/>
          </a:xfrm>
          <a:prstGeom prst="rect">
            <a:avLst/>
          </a:prstGeom>
        </p:spPr>
        <p:txBody>
          <a:bodyPr vert="horz" lIns="91440" tIns="45720" rIns="91440" bIns="45720" rtlCol="0" anchor="ctr">
            <a:normAutofit/>
          </a:bodyPr>
          <a:lstStyle/>
          <a:p>
            <a:r>
              <a:rPr lang="sv-SE" noProof="0" dirty="0"/>
              <a:t>Klicka här för att ändra format</a:t>
            </a:r>
          </a:p>
        </p:txBody>
      </p:sp>
      <p:sp>
        <p:nvSpPr>
          <p:cNvPr id="3" name="Text Placeholder 2"/>
          <p:cNvSpPr>
            <a:spLocks noGrp="1"/>
          </p:cNvSpPr>
          <p:nvPr>
            <p:ph type="body" idx="1"/>
          </p:nvPr>
        </p:nvSpPr>
        <p:spPr>
          <a:xfrm>
            <a:off x="838200" y="1825625"/>
            <a:ext cx="9000000" cy="3986215"/>
          </a:xfrm>
          <a:prstGeom prst="rect">
            <a:avLst/>
          </a:prstGeom>
        </p:spPr>
        <p:txBody>
          <a:bodyPr vert="horz" lIns="91440" tIns="45720" rIns="91440" bIns="45720" rtlCol="0">
            <a:normAutofit/>
          </a:bodyPr>
          <a:lstStyle/>
          <a:p>
            <a:pPr lvl="0"/>
            <a:r>
              <a:rPr lang="sv-SE" noProof="0" dirty="0"/>
              <a:t>Klicka här för att ändra format på bakgrundstexten</a:t>
            </a:r>
          </a:p>
          <a:p>
            <a:pPr lvl="1"/>
            <a:r>
              <a:rPr lang="sv-SE" noProof="0" dirty="0"/>
              <a:t>Nivå två</a:t>
            </a:r>
          </a:p>
          <a:p>
            <a:pPr lvl="2"/>
            <a:r>
              <a:rPr lang="sv-SE" noProof="0" dirty="0"/>
              <a:t>Nivå tre</a:t>
            </a:r>
          </a:p>
          <a:p>
            <a:pPr lvl="3"/>
            <a:r>
              <a:rPr lang="sv-SE" noProof="0" dirty="0"/>
              <a:t>Nivå fyra</a:t>
            </a:r>
          </a:p>
          <a:p>
            <a:pPr lvl="4"/>
            <a:r>
              <a:rPr lang="sv-SE" noProof="0" dirty="0"/>
              <a:t>Nivå fem</a:t>
            </a:r>
          </a:p>
        </p:txBody>
      </p:sp>
      <p:sp>
        <p:nvSpPr>
          <p:cNvPr id="4" name="Date Placeholder 3"/>
          <p:cNvSpPr>
            <a:spLocks noGrp="1"/>
          </p:cNvSpPr>
          <p:nvPr>
            <p:ph type="dt" sz="half" idx="2"/>
          </p:nvPr>
        </p:nvSpPr>
        <p:spPr>
          <a:xfrm>
            <a:off x="9829800" y="6322404"/>
            <a:ext cx="1231900" cy="360971"/>
          </a:xfrm>
          <a:prstGeom prst="rect">
            <a:avLst/>
          </a:prstGeom>
        </p:spPr>
        <p:txBody>
          <a:bodyPr vert="horz" lIns="91440" tIns="45720" rIns="91440" bIns="45720" rtlCol="0" anchor="ctr"/>
          <a:lstStyle>
            <a:lvl1pPr algn="r">
              <a:defRPr sz="1050">
                <a:solidFill>
                  <a:schemeClr val="tx1"/>
                </a:solidFill>
                <a:latin typeface="+mn-lt"/>
                <a:ea typeface="Arial" charset="0"/>
                <a:cs typeface="Arial" charset="0"/>
              </a:defRPr>
            </a:lvl1pPr>
          </a:lstStyle>
          <a:p>
            <a:fld id="{5DE60BDE-8FF3-6D44-B189-201E065995A2}" type="datetimeFigureOut">
              <a:rPr lang="sv-SE" noProof="0" smtClean="0"/>
              <a:pPr/>
              <a:t>2021-02-18</a:t>
            </a:fld>
            <a:endParaRPr lang="sv-SE" noProof="0"/>
          </a:p>
        </p:txBody>
      </p:sp>
      <p:sp>
        <p:nvSpPr>
          <p:cNvPr id="5" name="Footer Placeholder 4"/>
          <p:cNvSpPr>
            <a:spLocks noGrp="1"/>
          </p:cNvSpPr>
          <p:nvPr>
            <p:ph type="ftr" sz="quarter" idx="3"/>
          </p:nvPr>
        </p:nvSpPr>
        <p:spPr>
          <a:xfrm>
            <a:off x="3568700" y="6318250"/>
            <a:ext cx="6150460" cy="365125"/>
          </a:xfrm>
          <a:prstGeom prst="rect">
            <a:avLst/>
          </a:prstGeom>
        </p:spPr>
        <p:txBody>
          <a:bodyPr vert="horz" lIns="91440" tIns="45720" rIns="91440" bIns="45720" rtlCol="0" anchor="ctr"/>
          <a:lstStyle>
            <a:lvl1pPr algn="r">
              <a:defRPr sz="1050">
                <a:solidFill>
                  <a:schemeClr val="tx1"/>
                </a:solidFill>
                <a:latin typeface="+mn-lt"/>
                <a:ea typeface="Arial" charset="0"/>
                <a:cs typeface="Arial" charset="0"/>
              </a:defRPr>
            </a:lvl1pPr>
          </a:lstStyle>
          <a:p>
            <a:endParaRPr lang="sv-SE" noProof="0"/>
          </a:p>
        </p:txBody>
      </p:sp>
      <p:sp>
        <p:nvSpPr>
          <p:cNvPr id="6" name="Slide Number Placeholder 5"/>
          <p:cNvSpPr>
            <a:spLocks noGrp="1"/>
          </p:cNvSpPr>
          <p:nvPr>
            <p:ph type="sldNum" sz="quarter" idx="4"/>
          </p:nvPr>
        </p:nvSpPr>
        <p:spPr>
          <a:xfrm>
            <a:off x="11172340" y="6318250"/>
            <a:ext cx="752959" cy="365125"/>
          </a:xfrm>
          <a:prstGeom prst="rect">
            <a:avLst/>
          </a:prstGeom>
        </p:spPr>
        <p:txBody>
          <a:bodyPr vert="horz" lIns="91440" tIns="45720" rIns="91440" bIns="45720" rtlCol="0" anchor="ctr"/>
          <a:lstStyle>
            <a:lvl1pPr algn="r">
              <a:defRPr sz="1050">
                <a:solidFill>
                  <a:schemeClr val="tx1"/>
                </a:solidFill>
                <a:latin typeface="+mn-lt"/>
                <a:ea typeface="Arial" charset="0"/>
                <a:cs typeface="Arial" charset="0"/>
              </a:defRPr>
            </a:lvl1pPr>
          </a:lstStyle>
          <a:p>
            <a:fld id="{BED7E05E-D267-A445-827F-FAB5C2A5EE61}" type="slidenum">
              <a:rPr lang="sv-SE" noProof="0" smtClean="0"/>
              <a:pPr/>
              <a:t>‹#›</a:t>
            </a:fld>
            <a:endParaRPr lang="sv-SE" noProof="0"/>
          </a:p>
        </p:txBody>
      </p:sp>
      <p:pic>
        <p:nvPicPr>
          <p:cNvPr id="9" name="Picture 8" title="MFD logotyp"/>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rot="10800000" flipH="1" flipV="1">
            <a:off x="324002" y="6188955"/>
            <a:ext cx="2609781" cy="391712"/>
          </a:xfrm>
          <a:prstGeom prst="rect">
            <a:avLst/>
          </a:prstGeom>
        </p:spPr>
      </p:pic>
    </p:spTree>
    <p:extLst>
      <p:ext uri="{BB962C8B-B14F-4D97-AF65-F5344CB8AC3E}">
        <p14:creationId xmlns:p14="http://schemas.microsoft.com/office/powerpoint/2010/main" val="669221059"/>
      </p:ext>
    </p:extLst>
  </p:cSld>
  <p:clrMap bg1="lt1" tx1="dk1" bg2="lt2" tx2="dk2" accent1="accent1" accent2="accent2" accent3="accent3" accent4="accent4" accent5="accent5" accent6="accent6" hlink="hlink" folHlink="folHlink"/>
  <p:sldLayoutIdLst>
    <p:sldLayoutId id="2147483649" r:id="rId1"/>
    <p:sldLayoutId id="2147483666" r:id="rId2"/>
    <p:sldLayoutId id="2147483660" r:id="rId3"/>
    <p:sldLayoutId id="2147483650" r:id="rId4"/>
    <p:sldLayoutId id="2147483661" r:id="rId5"/>
    <p:sldLayoutId id="2147483667" r:id="rId6"/>
    <p:sldLayoutId id="2147483668" r:id="rId7"/>
    <p:sldLayoutId id="2147483652" r:id="rId8"/>
    <p:sldLayoutId id="2147483651" r:id="rId9"/>
    <p:sldLayoutId id="2147483662" r:id="rId10"/>
    <p:sldLayoutId id="2147483663" r:id="rId11"/>
    <p:sldLayoutId id="2147483664" r:id="rId12"/>
    <p:sldLayoutId id="2147483653" r:id="rId13"/>
    <p:sldLayoutId id="2147483654" r:id="rId14"/>
    <p:sldLayoutId id="2147483655" r:id="rId15"/>
    <p:sldLayoutId id="2147483656" r:id="rId16"/>
    <p:sldLayoutId id="2147483657" r:id="rId17"/>
    <p:sldLayoutId id="2147483658" r:id="rId18"/>
    <p:sldLayoutId id="2147483659"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p:titleStyle>
    <p:body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524000" y="1173480"/>
            <a:ext cx="9144000" cy="1004371"/>
          </a:xfrm>
        </p:spPr>
        <p:txBody>
          <a:bodyPr>
            <a:normAutofit/>
          </a:bodyPr>
          <a:lstStyle/>
          <a:p>
            <a:r>
              <a:rPr lang="sv-SE" sz="3000" noProof="1"/>
              <a:t>Webbkurs om hållbart </a:t>
            </a:r>
            <a:br>
              <a:rPr lang="sv-SE" sz="3000" noProof="1"/>
            </a:br>
            <a:r>
              <a:rPr lang="sv-SE" sz="3000" noProof="1"/>
              <a:t>barnrättsarbete – så kan vi inkludera fler</a:t>
            </a:r>
          </a:p>
        </p:txBody>
      </p:sp>
      <p:sp>
        <p:nvSpPr>
          <p:cNvPr id="4" name="Rubrik 1">
            <a:extLst>
              <a:ext uri="{FF2B5EF4-FFF2-40B4-BE49-F238E27FC236}">
                <a16:creationId xmlns:a16="http://schemas.microsoft.com/office/drawing/2014/main" id="{99075F74-4EA0-A348-810D-09DAC629B61E}"/>
              </a:ext>
            </a:extLst>
          </p:cNvPr>
          <p:cNvSpPr txBox="1">
            <a:spLocks/>
          </p:cNvSpPr>
          <p:nvPr/>
        </p:nvSpPr>
        <p:spPr>
          <a:xfrm>
            <a:off x="838200" y="2773680"/>
            <a:ext cx="10334140" cy="97440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Arial" charset="0"/>
                <a:cs typeface="Arial" charset="0"/>
              </a:defRPr>
            </a:lvl1pPr>
          </a:lstStyle>
          <a:p>
            <a:r>
              <a:rPr lang="sv-SE" dirty="0"/>
              <a:t>Gruppövningar</a:t>
            </a:r>
          </a:p>
        </p:txBody>
      </p:sp>
      <p:sp>
        <p:nvSpPr>
          <p:cNvPr id="5" name="TextBox 4">
            <a:extLst>
              <a:ext uri="{FF2B5EF4-FFF2-40B4-BE49-F238E27FC236}">
                <a16:creationId xmlns:a16="http://schemas.microsoft.com/office/drawing/2014/main" id="{12BC93E2-FA5C-1640-8E2F-2556226092EB}"/>
              </a:ext>
            </a:extLst>
          </p:cNvPr>
          <p:cNvSpPr txBox="1"/>
          <p:nvPr/>
        </p:nvSpPr>
        <p:spPr>
          <a:xfrm>
            <a:off x="213360" y="6309360"/>
            <a:ext cx="1402080" cy="369332"/>
          </a:xfrm>
          <a:prstGeom prst="rect">
            <a:avLst/>
          </a:prstGeom>
          <a:noFill/>
        </p:spPr>
        <p:txBody>
          <a:bodyPr wrap="square" rtlCol="0">
            <a:spAutoFit/>
          </a:bodyPr>
          <a:lstStyle/>
          <a:p>
            <a:r>
              <a:rPr lang="en-SE"/>
              <a:t>Version 1.1</a:t>
            </a:r>
          </a:p>
        </p:txBody>
      </p:sp>
    </p:spTree>
    <p:extLst>
      <p:ext uri="{BB962C8B-B14F-4D97-AF65-F5344CB8AC3E}">
        <p14:creationId xmlns:p14="http://schemas.microsoft.com/office/powerpoint/2010/main" val="1861533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C5F11649-0342-B147-B57D-F2FEF3344D63}"/>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3 – Bakgrund</a:t>
            </a:r>
          </a:p>
        </p:txBody>
      </p:sp>
      <p:sp>
        <p:nvSpPr>
          <p:cNvPr id="15" name="Platshållare för innehåll 2">
            <a:extLst>
              <a:ext uri="{FF2B5EF4-FFF2-40B4-BE49-F238E27FC236}">
                <a16:creationId xmlns:a16="http://schemas.microsoft.com/office/drawing/2014/main" id="{82247CFC-3284-6940-81EA-340CBE81C720}"/>
              </a:ext>
            </a:extLst>
          </p:cNvPr>
          <p:cNvSpPr txBox="1">
            <a:spLocks/>
          </p:cNvSpPr>
          <p:nvPr/>
        </p:nvSpPr>
        <p:spPr>
          <a:xfrm>
            <a:off x="1141089" y="1305783"/>
            <a:ext cx="9925062" cy="4480110"/>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Ett hållbart barnrättsarbete handlar om att justera de processer och arbetssätt ni redan har i din organisation – inte om att lägga till helt nya arbetsuppgifter. Att arbeta med två konventioner istället för en behöver till exempel inte innebära extra arbete, eftersom konventionerna kompletterar varandra.</a:t>
            </a:r>
          </a:p>
          <a:p>
            <a:pPr marL="0" indent="0">
              <a:buNone/>
            </a:pPr>
            <a:r>
              <a:rPr lang="sv-SE" sz="2400" noProof="1"/>
              <a:t>Många organisationer arbetar med funktionshindersfrågor och tillgänglighet, men kanske inte i samma del av organisationen som barnrättsfrågorna. Då kan det handla om att hitta sätt att samarbeta inom organisationen.</a:t>
            </a:r>
          </a:p>
        </p:txBody>
      </p:sp>
    </p:spTree>
    <p:extLst>
      <p:ext uri="{BB962C8B-B14F-4D97-AF65-F5344CB8AC3E}">
        <p14:creationId xmlns:p14="http://schemas.microsoft.com/office/powerpoint/2010/main" val="39323309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C5F11649-0342-B147-B57D-F2FEF3344D63}"/>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3 – Frågor</a:t>
            </a:r>
          </a:p>
        </p:txBody>
      </p:sp>
      <p:sp>
        <p:nvSpPr>
          <p:cNvPr id="15" name="Platshållare för innehåll 2">
            <a:extLst>
              <a:ext uri="{FF2B5EF4-FFF2-40B4-BE49-F238E27FC236}">
                <a16:creationId xmlns:a16="http://schemas.microsoft.com/office/drawing/2014/main" id="{82247CFC-3284-6940-81EA-340CBE81C720}"/>
              </a:ext>
            </a:extLst>
          </p:cNvPr>
          <p:cNvSpPr txBox="1">
            <a:spLocks/>
          </p:cNvSpPr>
          <p:nvPr/>
        </p:nvSpPr>
        <p:spPr>
          <a:xfrm>
            <a:off x="1293489" y="1286391"/>
            <a:ext cx="9666611" cy="4503655"/>
          </a:xfrm>
          <a:prstGeom prst="rect">
            <a:avLst/>
          </a:prstGeom>
          <a:ln w="28575">
            <a:solidFill>
              <a:schemeClr val="accent5"/>
            </a:solidFill>
          </a:ln>
        </p:spPr>
        <p:txBody>
          <a:bodyPr vert="horz" wrap="square" lIns="251999" tIns="251999" rIns="251999"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lnSpc>
                <a:spcPct val="100000"/>
              </a:lnSpc>
              <a:spcBef>
                <a:spcPts val="0"/>
              </a:spcBef>
              <a:buNone/>
            </a:pPr>
            <a:r>
              <a:rPr lang="sv-SE" sz="2000" noProof="1"/>
              <a:t>Om er organisation precis har börjat arbeta med barnrätt kan du välja någon av de här frågorna:</a:t>
            </a:r>
          </a:p>
          <a:p>
            <a:pPr>
              <a:lnSpc>
                <a:spcPct val="100000"/>
              </a:lnSpc>
              <a:spcBef>
                <a:spcPts val="0"/>
              </a:spcBef>
            </a:pPr>
            <a:r>
              <a:rPr lang="sv-SE" sz="2000" noProof="1"/>
              <a:t>Hur tar ni i ert arbete idag hänsyn till att barn är olika? Om ni inte gör det, hur skulle ni kunna arbeta för att göra det?</a:t>
            </a:r>
          </a:p>
          <a:p>
            <a:pPr>
              <a:lnSpc>
                <a:spcPct val="100000"/>
              </a:lnSpc>
              <a:spcBef>
                <a:spcPts val="500"/>
              </a:spcBef>
            </a:pPr>
            <a:r>
              <a:rPr lang="sv-SE" sz="2000" noProof="1"/>
              <a:t>Vilka styrkor ser du i din organisation för att kunna utveckla arbetet med barn och barns rättigheter?</a:t>
            </a:r>
          </a:p>
          <a:p>
            <a:pPr marL="0" indent="0">
              <a:lnSpc>
                <a:spcPct val="100000"/>
              </a:lnSpc>
              <a:spcBef>
                <a:spcPts val="500"/>
              </a:spcBef>
              <a:buNone/>
            </a:pPr>
            <a:r>
              <a:rPr lang="sv-SE" sz="2000" noProof="1"/>
              <a:t>Om er organisation har kommit en bit i ert barnrättsarbete och nu är i en process att utveckla det, kan du välja någon av de här frågorna:</a:t>
            </a:r>
          </a:p>
          <a:p>
            <a:pPr>
              <a:lnSpc>
                <a:spcPct val="100000"/>
              </a:lnSpc>
              <a:spcBef>
                <a:spcPts val="0"/>
              </a:spcBef>
            </a:pPr>
            <a:r>
              <a:rPr lang="sv-SE" sz="2000" noProof="1"/>
              <a:t>Vilka delar av er organisation skulle behöva samarbeta mer eller på andra sätt för att ni ska kunna utveckla ert barnrättsarbete ytterligare?</a:t>
            </a:r>
          </a:p>
          <a:p>
            <a:pPr>
              <a:lnSpc>
                <a:spcPct val="100000"/>
              </a:lnSpc>
              <a:spcBef>
                <a:spcPts val="500"/>
              </a:spcBef>
            </a:pPr>
            <a:r>
              <a:rPr lang="sv-SE" sz="2000" noProof="1"/>
              <a:t>Finns det något i era nuvarande arbetssätt som skulle behöva utvecklas eller förändras för att ni ska kunna inkludera fler barn? I så fall vad, och hur?</a:t>
            </a:r>
          </a:p>
        </p:txBody>
      </p:sp>
    </p:spTree>
    <p:extLst>
      <p:ext uri="{BB962C8B-B14F-4D97-AF65-F5344CB8AC3E}">
        <p14:creationId xmlns:p14="http://schemas.microsoft.com/office/powerpoint/2010/main" val="7857040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C5F11649-0342-B147-B57D-F2FEF3344D63}"/>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3 – Återkoppling</a:t>
            </a:r>
          </a:p>
        </p:txBody>
      </p:sp>
      <p:sp>
        <p:nvSpPr>
          <p:cNvPr id="15" name="Platshållare för innehåll 2">
            <a:extLst>
              <a:ext uri="{FF2B5EF4-FFF2-40B4-BE49-F238E27FC236}">
                <a16:creationId xmlns:a16="http://schemas.microsoft.com/office/drawing/2014/main" id="{82247CFC-3284-6940-81EA-340CBE81C720}"/>
              </a:ext>
            </a:extLst>
          </p:cNvPr>
          <p:cNvSpPr txBox="1">
            <a:spLocks/>
          </p:cNvSpPr>
          <p:nvPr/>
        </p:nvSpPr>
        <p:spPr>
          <a:xfrm>
            <a:off x="1460499" y="1707386"/>
            <a:ext cx="9182101"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Alla organisationer har kommit olika långt i sitt arbete med barnkonventionen och med barnrätt, men alla har möjlighet att utvecklas vidare och göra förbättringar. Vad skulle kunna bli nästa steg för er organisation?</a:t>
            </a:r>
          </a:p>
        </p:txBody>
      </p:sp>
    </p:spTree>
    <p:extLst>
      <p:ext uri="{BB962C8B-B14F-4D97-AF65-F5344CB8AC3E}">
        <p14:creationId xmlns:p14="http://schemas.microsoft.com/office/powerpoint/2010/main" val="1972810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43A6463D-9262-9145-BBD4-EC3AA4AE840C}"/>
              </a:ext>
            </a:extLst>
          </p:cNvPr>
          <p:cNvSpPr txBox="1"/>
          <p:nvPr/>
        </p:nvSpPr>
        <p:spPr>
          <a:xfrm>
            <a:off x="0" y="2453639"/>
            <a:ext cx="12191999" cy="1446550"/>
          </a:xfrm>
          <a:prstGeom prst="rect">
            <a:avLst/>
          </a:prstGeom>
          <a:noFill/>
        </p:spPr>
        <p:txBody>
          <a:bodyPr wrap="square" rtlCol="0">
            <a:spAutoFit/>
          </a:bodyPr>
          <a:lstStyle/>
          <a:p>
            <a:pPr algn="ctr"/>
            <a:r>
              <a:rPr lang="sv-SE" sz="4400" noProof="1"/>
              <a:t>Övning 4</a:t>
            </a:r>
          </a:p>
          <a:p>
            <a:pPr algn="ctr"/>
            <a:r>
              <a:rPr lang="sv-SE" sz="4400" noProof="1"/>
              <a:t>Känner du igen hindren?</a:t>
            </a:r>
          </a:p>
        </p:txBody>
      </p:sp>
    </p:spTree>
    <p:extLst>
      <p:ext uri="{BB962C8B-B14F-4D97-AF65-F5344CB8AC3E}">
        <p14:creationId xmlns:p14="http://schemas.microsoft.com/office/powerpoint/2010/main" val="1966110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046A47CB-6FB5-A84A-9A12-70D208295569}"/>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4 – Bakgrund</a:t>
            </a:r>
          </a:p>
        </p:txBody>
      </p:sp>
      <p:sp>
        <p:nvSpPr>
          <p:cNvPr id="7" name="Platshållare för innehåll 2">
            <a:extLst>
              <a:ext uri="{FF2B5EF4-FFF2-40B4-BE49-F238E27FC236}">
                <a16:creationId xmlns:a16="http://schemas.microsoft.com/office/drawing/2014/main" id="{38CF6B6D-95B7-774E-A6AB-C35B12CBEA0A}"/>
              </a:ext>
            </a:extLst>
          </p:cNvPr>
          <p:cNvSpPr txBox="1">
            <a:spLocks/>
          </p:cNvSpPr>
          <p:nvPr/>
        </p:nvSpPr>
        <p:spPr>
          <a:xfrm>
            <a:off x="1141089" y="1249995"/>
            <a:ext cx="9925062" cy="4342765"/>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000" noProof="1"/>
              <a:t>Att skapa ett inkluderande, hållbart barnrättsarbete är egentligen inte svårare än det vanliga barnrättsarbetet som alla aktörer enligt lag ska ha. Ändå finns det hinder för ett sådant arbete.</a:t>
            </a:r>
          </a:p>
          <a:p>
            <a:pPr marL="0" indent="0">
              <a:buNone/>
            </a:pPr>
            <a:r>
              <a:rPr lang="sv-SE" sz="2000" noProof="1"/>
              <a:t>Ett övergripande hinder är att vi sällan har fullständig kunskap om barns olika levnadsvillkor. Vi har kunskap om levnadsvillkor på en del områden och om några av de hinder för delaktighet som finns, men inte om allt. Det leder till att vi ofta tar fram förslag, insatser och stöd som är utformade enligt normen. Då lämnar vi vissa barn utanför och våra insatser riskerar att träffa fel.</a:t>
            </a:r>
          </a:p>
          <a:p>
            <a:pPr marL="0" indent="0">
              <a:buNone/>
            </a:pPr>
            <a:r>
              <a:rPr lang="sv-SE" sz="2000" noProof="1"/>
              <a:t>Men det går ta bort hinder – både i samhället och i barnrättsarbetet. Vi kan både ta bort hinder, hitta lösningar och skapa nya möjligheter.</a:t>
            </a:r>
          </a:p>
        </p:txBody>
      </p:sp>
    </p:spTree>
    <p:extLst>
      <p:ext uri="{BB962C8B-B14F-4D97-AF65-F5344CB8AC3E}">
        <p14:creationId xmlns:p14="http://schemas.microsoft.com/office/powerpoint/2010/main" val="8099866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046A47CB-6FB5-A84A-9A12-70D208295569}"/>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4 – Fråga</a:t>
            </a:r>
          </a:p>
        </p:txBody>
      </p:sp>
      <p:sp>
        <p:nvSpPr>
          <p:cNvPr id="7" name="Platshållare för innehåll 2">
            <a:extLst>
              <a:ext uri="{FF2B5EF4-FFF2-40B4-BE49-F238E27FC236}">
                <a16:creationId xmlns:a16="http://schemas.microsoft.com/office/drawing/2014/main" id="{38CF6B6D-95B7-774E-A6AB-C35B12CBEA0A}"/>
              </a:ext>
            </a:extLst>
          </p:cNvPr>
          <p:cNvSpPr txBox="1">
            <a:spLocks/>
          </p:cNvSpPr>
          <p:nvPr/>
        </p:nvSpPr>
        <p:spPr>
          <a:xfrm>
            <a:off x="1650999" y="1679447"/>
            <a:ext cx="9004301"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Fundera en stund över vilka typer av hinder för ett hållbart barnrättsarbete som kan finnas i din organisation. </a:t>
            </a:r>
            <a:br>
              <a:rPr lang="sv-SE" sz="2400" noProof="1"/>
            </a:br>
            <a:r>
              <a:rPr lang="sv-SE" sz="2400" noProof="1"/>
              <a:t>Känner du igen några hinder från presentationen i ditt eget eller din organisations arbete?</a:t>
            </a:r>
          </a:p>
        </p:txBody>
      </p:sp>
    </p:spTree>
    <p:extLst>
      <p:ext uri="{BB962C8B-B14F-4D97-AF65-F5344CB8AC3E}">
        <p14:creationId xmlns:p14="http://schemas.microsoft.com/office/powerpoint/2010/main" val="6797817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046A47CB-6FB5-A84A-9A12-70D208295569}"/>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4 – Följdfrågor</a:t>
            </a:r>
          </a:p>
        </p:txBody>
      </p:sp>
      <p:sp>
        <p:nvSpPr>
          <p:cNvPr id="7" name="Platshållare för innehåll 2">
            <a:extLst>
              <a:ext uri="{FF2B5EF4-FFF2-40B4-BE49-F238E27FC236}">
                <a16:creationId xmlns:a16="http://schemas.microsoft.com/office/drawing/2014/main" id="{38CF6B6D-95B7-774E-A6AB-C35B12CBEA0A}"/>
              </a:ext>
            </a:extLst>
          </p:cNvPr>
          <p:cNvSpPr txBox="1">
            <a:spLocks/>
          </p:cNvSpPr>
          <p:nvPr/>
        </p:nvSpPr>
        <p:spPr>
          <a:xfrm>
            <a:off x="1231899" y="1755647"/>
            <a:ext cx="9834251"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Vad skulle ni behöva göra för att ta bort de hinder ni identifierat? Kan ni prioritera bland hindren om ni identifierat flera samt göra en planering och en tidplan för genomförande? Vad skulle ni behöva för att kunna genomföra planen?</a:t>
            </a:r>
          </a:p>
        </p:txBody>
      </p:sp>
    </p:spTree>
    <p:extLst>
      <p:ext uri="{BB962C8B-B14F-4D97-AF65-F5344CB8AC3E}">
        <p14:creationId xmlns:p14="http://schemas.microsoft.com/office/powerpoint/2010/main" val="10328316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3D6B0265-E985-B24F-9D32-9F25F334CB85}"/>
              </a:ext>
            </a:extLst>
          </p:cNvPr>
          <p:cNvSpPr txBox="1"/>
          <p:nvPr/>
        </p:nvSpPr>
        <p:spPr>
          <a:xfrm>
            <a:off x="0" y="2453639"/>
            <a:ext cx="12191999" cy="1446550"/>
          </a:xfrm>
          <a:prstGeom prst="rect">
            <a:avLst/>
          </a:prstGeom>
          <a:noFill/>
        </p:spPr>
        <p:txBody>
          <a:bodyPr wrap="square" rtlCol="0">
            <a:spAutoFit/>
          </a:bodyPr>
          <a:lstStyle/>
          <a:p>
            <a:pPr algn="ctr"/>
            <a:r>
              <a:rPr lang="sv-SE" sz="4400" dirty="0"/>
              <a:t>Övning 5</a:t>
            </a:r>
          </a:p>
          <a:p>
            <a:pPr algn="ctr"/>
            <a:r>
              <a:rPr lang="sv-SE" sz="4400" dirty="0"/>
              <a:t>Vilken kunskap arbetar ni med?</a:t>
            </a:r>
          </a:p>
        </p:txBody>
      </p:sp>
    </p:spTree>
    <p:extLst>
      <p:ext uri="{BB962C8B-B14F-4D97-AF65-F5344CB8AC3E}">
        <p14:creationId xmlns:p14="http://schemas.microsoft.com/office/powerpoint/2010/main" val="21043393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04FCA20B-F052-E848-B204-E42C5831F09D}"/>
              </a:ext>
            </a:extLst>
          </p:cNvPr>
          <p:cNvSpPr>
            <a:spLocks noGrp="1"/>
          </p:cNvSpPr>
          <p:nvPr>
            <p:ph type="title"/>
          </p:nvPr>
        </p:nvSpPr>
        <p:spPr>
          <a:xfrm>
            <a:off x="838200" y="502285"/>
            <a:ext cx="10334140" cy="594099"/>
          </a:xfrm>
        </p:spPr>
        <p:txBody>
          <a:bodyPr>
            <a:normAutofit/>
          </a:bodyPr>
          <a:lstStyle/>
          <a:p>
            <a:pPr algn="ctr"/>
            <a:r>
              <a:rPr lang="sv-SE" sz="3000" dirty="0"/>
              <a:t>Övning 5 – Bakgrund</a:t>
            </a:r>
          </a:p>
        </p:txBody>
      </p:sp>
      <p:sp>
        <p:nvSpPr>
          <p:cNvPr id="10" name="Platshållare för innehåll 2">
            <a:extLst>
              <a:ext uri="{FF2B5EF4-FFF2-40B4-BE49-F238E27FC236}">
                <a16:creationId xmlns:a16="http://schemas.microsoft.com/office/drawing/2014/main" id="{711CEF17-E6A2-EA4C-833F-B06DC5681CAB}"/>
              </a:ext>
            </a:extLst>
          </p:cNvPr>
          <p:cNvSpPr txBox="1">
            <a:spLocks/>
          </p:cNvSpPr>
          <p:nvPr/>
        </p:nvSpPr>
        <p:spPr>
          <a:xfrm>
            <a:off x="1141089" y="1667911"/>
            <a:ext cx="9925062" cy="3537416"/>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000" noProof="1"/>
              <a:t>Genom att ställa rätt frågor redan tidigt i ett uppdrag som rör barn har ni större möjligheter att göra rätt från början. Ni behöver veta vad som redan har gjorts inom ert område, för att kunna bygga arbetet på fakta och forskning. Börja därför med att samla kunskap från olika källor.</a:t>
            </a:r>
          </a:p>
          <a:p>
            <a:pPr marL="0" indent="0">
              <a:buNone/>
            </a:pPr>
            <a:r>
              <a:rPr lang="sv-SE" sz="2000" noProof="1"/>
              <a:t>Om den kunskap ni får fram inte tar hänsyn till förutsättningarna och behoven hos barn med funktionsnedsättning kan ni behöva ta fram ny kunskap. Det finns olika sätt att ta fram ny kunskap. Ett sätt är att göra undersökningar, till exempel genom enkäter. Ett annat sätt är att prata med barn för att få kunskap direkt från dem.</a:t>
            </a:r>
          </a:p>
        </p:txBody>
      </p:sp>
    </p:spTree>
    <p:extLst>
      <p:ext uri="{BB962C8B-B14F-4D97-AF65-F5344CB8AC3E}">
        <p14:creationId xmlns:p14="http://schemas.microsoft.com/office/powerpoint/2010/main" val="1050144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04FCA20B-F052-E848-B204-E42C5831F09D}"/>
              </a:ext>
            </a:extLst>
          </p:cNvPr>
          <p:cNvSpPr>
            <a:spLocks noGrp="1"/>
          </p:cNvSpPr>
          <p:nvPr>
            <p:ph type="title"/>
          </p:nvPr>
        </p:nvSpPr>
        <p:spPr>
          <a:xfrm>
            <a:off x="838200" y="502285"/>
            <a:ext cx="10334140" cy="594099"/>
          </a:xfrm>
        </p:spPr>
        <p:txBody>
          <a:bodyPr>
            <a:normAutofit/>
          </a:bodyPr>
          <a:lstStyle/>
          <a:p>
            <a:pPr algn="ctr"/>
            <a:r>
              <a:rPr lang="sv-SE" sz="3000" dirty="0"/>
              <a:t>Övning 5 – Frågor (1 av 2)</a:t>
            </a:r>
          </a:p>
        </p:txBody>
      </p:sp>
      <p:sp>
        <p:nvSpPr>
          <p:cNvPr id="10" name="Platshållare för innehåll 2">
            <a:extLst>
              <a:ext uri="{FF2B5EF4-FFF2-40B4-BE49-F238E27FC236}">
                <a16:creationId xmlns:a16="http://schemas.microsoft.com/office/drawing/2014/main" id="{711CEF17-E6A2-EA4C-833F-B06DC5681CAB}"/>
              </a:ext>
            </a:extLst>
          </p:cNvPr>
          <p:cNvSpPr txBox="1">
            <a:spLocks/>
          </p:cNvSpPr>
          <p:nvPr/>
        </p:nvSpPr>
        <p:spPr>
          <a:xfrm>
            <a:off x="1141089" y="1666388"/>
            <a:ext cx="9925062" cy="3327102"/>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000" noProof="1"/>
              <a:t>Om er organisation precis har börjat arbeta med barnrätt kan du välja någon av de här frågorna:</a:t>
            </a:r>
          </a:p>
          <a:p>
            <a:r>
              <a:rPr lang="sv-SE" sz="2000" noProof="1"/>
              <a:t>Tar ni fram kunskap om barns levnadsvillkor? Om ja, gör ni i så fall kartläggningar för att undersöka barns levnadsvillkor inom något område?</a:t>
            </a:r>
          </a:p>
          <a:p>
            <a:r>
              <a:rPr lang="sv-SE" sz="2000" noProof="1"/>
              <a:t>Använder ni andras kunskap om barns levnadsvillkor på något sätt i ert arbete, och vilken kunskap skulle du säga är viktigast i er organisation, och varför? Om nej, hur skulle ni kunna förändra era arbetssätt så att ni kan göra detta?</a:t>
            </a:r>
          </a:p>
        </p:txBody>
      </p:sp>
    </p:spTree>
    <p:extLst>
      <p:ext uri="{BB962C8B-B14F-4D97-AF65-F5344CB8AC3E}">
        <p14:creationId xmlns:p14="http://schemas.microsoft.com/office/powerpoint/2010/main" val="110943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502285"/>
            <a:ext cx="10334140" cy="594099"/>
          </a:xfrm>
        </p:spPr>
        <p:txBody>
          <a:bodyPr>
            <a:normAutofit/>
          </a:bodyPr>
          <a:lstStyle/>
          <a:p>
            <a:pPr algn="ctr"/>
            <a:r>
              <a:rPr lang="sv-SE" sz="3000" dirty="0"/>
              <a:t>Handledningen</a:t>
            </a:r>
          </a:p>
        </p:txBody>
      </p:sp>
      <p:sp>
        <p:nvSpPr>
          <p:cNvPr id="7" name="Platshållare för innehåll 2">
            <a:extLst>
              <a:ext uri="{FF2B5EF4-FFF2-40B4-BE49-F238E27FC236}">
                <a16:creationId xmlns:a16="http://schemas.microsoft.com/office/drawing/2014/main" id="{4B8A0E90-1D10-EC41-8E43-93F976A0E5FE}"/>
              </a:ext>
            </a:extLst>
          </p:cNvPr>
          <p:cNvSpPr txBox="1">
            <a:spLocks/>
          </p:cNvSpPr>
          <p:nvPr/>
        </p:nvSpPr>
        <p:spPr>
          <a:xfrm>
            <a:off x="2006600" y="1850535"/>
            <a:ext cx="8229600" cy="1914279"/>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Detta presentationsmaterial bör användas tillsammans med tillhörande handledning för Webbkurs om hållbart barnrättsarbete – så kan vi inkludera fler.</a:t>
            </a:r>
          </a:p>
        </p:txBody>
      </p:sp>
    </p:spTree>
    <p:extLst>
      <p:ext uri="{BB962C8B-B14F-4D97-AF65-F5344CB8AC3E}">
        <p14:creationId xmlns:p14="http://schemas.microsoft.com/office/powerpoint/2010/main" val="4083612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04FCA20B-F052-E848-B204-E42C5831F09D}"/>
              </a:ext>
            </a:extLst>
          </p:cNvPr>
          <p:cNvSpPr>
            <a:spLocks noGrp="1"/>
          </p:cNvSpPr>
          <p:nvPr>
            <p:ph type="title"/>
          </p:nvPr>
        </p:nvSpPr>
        <p:spPr>
          <a:xfrm>
            <a:off x="838200" y="502285"/>
            <a:ext cx="10334140" cy="594099"/>
          </a:xfrm>
        </p:spPr>
        <p:txBody>
          <a:bodyPr>
            <a:normAutofit/>
          </a:bodyPr>
          <a:lstStyle/>
          <a:p>
            <a:pPr algn="ctr"/>
            <a:r>
              <a:rPr lang="sv-SE" sz="3000" dirty="0"/>
              <a:t>Övning 5 – Frågor (2 av 2)</a:t>
            </a:r>
          </a:p>
        </p:txBody>
      </p:sp>
      <p:sp>
        <p:nvSpPr>
          <p:cNvPr id="10" name="Platshållare för innehåll 2">
            <a:extLst>
              <a:ext uri="{FF2B5EF4-FFF2-40B4-BE49-F238E27FC236}">
                <a16:creationId xmlns:a16="http://schemas.microsoft.com/office/drawing/2014/main" id="{711CEF17-E6A2-EA4C-833F-B06DC5681CAB}"/>
              </a:ext>
            </a:extLst>
          </p:cNvPr>
          <p:cNvSpPr txBox="1">
            <a:spLocks/>
          </p:cNvSpPr>
          <p:nvPr/>
        </p:nvSpPr>
        <p:spPr>
          <a:xfrm>
            <a:off x="1141089" y="1664751"/>
            <a:ext cx="9925062" cy="3665656"/>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000" noProof="1"/>
              <a:t>Om er organisation har kommit en bit i ert barnrättsarbete, och nu är i en process att utveckla det, kan du välja någon av de här frågorna:</a:t>
            </a:r>
          </a:p>
          <a:p>
            <a:r>
              <a:rPr lang="sv-SE" sz="2000" noProof="1"/>
              <a:t>Använder ni aktuell kunskap om barns levnadsvillkor vid prioriteringar och beslut? Om ja, finns det något du ser att ni behöver förbättra? Om nej, hur skulle ni kunna göra det till en del systematisk del av arbetet?</a:t>
            </a:r>
          </a:p>
          <a:p>
            <a:r>
              <a:rPr lang="sv-SE" sz="2000" noProof="1"/>
              <a:t>Använder ni information om barns levnadsvillkor för att synliggöra barnrättsliga utmaningar? Om ja, finns det något ni skulle behöva förbättra? Om nej, vad skulle ni behöva göra för att kunna göra detta?</a:t>
            </a:r>
          </a:p>
        </p:txBody>
      </p:sp>
    </p:spTree>
    <p:extLst>
      <p:ext uri="{BB962C8B-B14F-4D97-AF65-F5344CB8AC3E}">
        <p14:creationId xmlns:p14="http://schemas.microsoft.com/office/powerpoint/2010/main" val="106832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3D6B0265-E985-B24F-9D32-9F25F334CB85}"/>
              </a:ext>
            </a:extLst>
          </p:cNvPr>
          <p:cNvSpPr txBox="1"/>
          <p:nvPr/>
        </p:nvSpPr>
        <p:spPr>
          <a:xfrm>
            <a:off x="0" y="2453639"/>
            <a:ext cx="12191999" cy="1446550"/>
          </a:xfrm>
          <a:prstGeom prst="rect">
            <a:avLst/>
          </a:prstGeom>
          <a:noFill/>
        </p:spPr>
        <p:txBody>
          <a:bodyPr wrap="square" rtlCol="0">
            <a:spAutoFit/>
          </a:bodyPr>
          <a:lstStyle/>
          <a:p>
            <a:pPr algn="ctr"/>
            <a:r>
              <a:rPr lang="sv-SE" sz="4400" dirty="0"/>
              <a:t>Övning 6</a:t>
            </a:r>
          </a:p>
          <a:p>
            <a:pPr algn="ctr"/>
            <a:r>
              <a:rPr lang="sv-SE" sz="4400" dirty="0"/>
              <a:t>Vad kan du börja med?</a:t>
            </a:r>
          </a:p>
        </p:txBody>
      </p:sp>
    </p:spTree>
    <p:extLst>
      <p:ext uri="{BB962C8B-B14F-4D97-AF65-F5344CB8AC3E}">
        <p14:creationId xmlns:p14="http://schemas.microsoft.com/office/powerpoint/2010/main" val="3639680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C5F11649-0342-B147-B57D-F2FEF3344D63}"/>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6 – Frågor</a:t>
            </a:r>
          </a:p>
        </p:txBody>
      </p:sp>
      <p:sp>
        <p:nvSpPr>
          <p:cNvPr id="15" name="Platshållare för innehåll 2">
            <a:extLst>
              <a:ext uri="{FF2B5EF4-FFF2-40B4-BE49-F238E27FC236}">
                <a16:creationId xmlns:a16="http://schemas.microsoft.com/office/drawing/2014/main" id="{82247CFC-3284-6940-81EA-340CBE81C720}"/>
              </a:ext>
            </a:extLst>
          </p:cNvPr>
          <p:cNvSpPr txBox="1">
            <a:spLocks/>
          </p:cNvSpPr>
          <p:nvPr/>
        </p:nvSpPr>
        <p:spPr>
          <a:xfrm>
            <a:off x="1473200" y="1623566"/>
            <a:ext cx="9156700"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Nu har ni tillsammans i grupp reflekterat över er organisations arbete med barnrätt. Vad skulle passa dig att göra först, inom ramen för din roll och i er organisation? Vad tycker du att ni som organisation bör göra?</a:t>
            </a:r>
          </a:p>
        </p:txBody>
      </p:sp>
    </p:spTree>
    <p:extLst>
      <p:ext uri="{BB962C8B-B14F-4D97-AF65-F5344CB8AC3E}">
        <p14:creationId xmlns:p14="http://schemas.microsoft.com/office/powerpoint/2010/main" val="3775011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
            <a:extLst>
              <a:ext uri="{FF2B5EF4-FFF2-40B4-BE49-F238E27FC236}">
                <a16:creationId xmlns:a16="http://schemas.microsoft.com/office/drawing/2014/main" id="{C5F11649-0342-B147-B57D-F2FEF3344D63}"/>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6 – Följdfrågor</a:t>
            </a:r>
          </a:p>
        </p:txBody>
      </p:sp>
      <p:sp>
        <p:nvSpPr>
          <p:cNvPr id="15" name="Platshållare för innehåll 2">
            <a:extLst>
              <a:ext uri="{FF2B5EF4-FFF2-40B4-BE49-F238E27FC236}">
                <a16:creationId xmlns:a16="http://schemas.microsoft.com/office/drawing/2014/main" id="{82247CFC-3284-6940-81EA-340CBE81C720}"/>
              </a:ext>
            </a:extLst>
          </p:cNvPr>
          <p:cNvSpPr txBox="1">
            <a:spLocks/>
          </p:cNvSpPr>
          <p:nvPr/>
        </p:nvSpPr>
        <p:spPr>
          <a:xfrm>
            <a:off x="1333499" y="1666745"/>
            <a:ext cx="9537701"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Vilka utvecklingsområden tycker gruppen att organisationen bör fokusera på? Är något utvecklingsområde en förutsättning för de andra, och behöver prioriteras först? Ser ni några risker som behöver hanteras?</a:t>
            </a:r>
          </a:p>
        </p:txBody>
      </p:sp>
    </p:spTree>
    <p:extLst>
      <p:ext uri="{BB962C8B-B14F-4D97-AF65-F5344CB8AC3E}">
        <p14:creationId xmlns:p14="http://schemas.microsoft.com/office/powerpoint/2010/main" val="1433221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3D6B0265-E985-B24F-9D32-9F25F334CB85}"/>
              </a:ext>
            </a:extLst>
          </p:cNvPr>
          <p:cNvSpPr txBox="1"/>
          <p:nvPr/>
        </p:nvSpPr>
        <p:spPr>
          <a:xfrm>
            <a:off x="0" y="1996439"/>
            <a:ext cx="12191999" cy="2123658"/>
          </a:xfrm>
          <a:prstGeom prst="rect">
            <a:avLst/>
          </a:prstGeom>
          <a:noFill/>
        </p:spPr>
        <p:txBody>
          <a:bodyPr wrap="square" rtlCol="0">
            <a:spAutoFit/>
          </a:bodyPr>
          <a:lstStyle/>
          <a:p>
            <a:pPr algn="ctr"/>
            <a:r>
              <a:rPr lang="sv-SE" sz="4400" dirty="0"/>
              <a:t>Övning 7</a:t>
            </a:r>
          </a:p>
          <a:p>
            <a:pPr algn="ctr"/>
            <a:r>
              <a:rPr lang="sv-SE" sz="4400" dirty="0"/>
              <a:t>Vad säger statistiken om </a:t>
            </a:r>
          </a:p>
          <a:p>
            <a:pPr algn="ctr"/>
            <a:r>
              <a:rPr lang="sv-SE" sz="4400" dirty="0"/>
              <a:t>barns levnadsvillkor?</a:t>
            </a:r>
          </a:p>
        </p:txBody>
      </p:sp>
    </p:spTree>
    <p:extLst>
      <p:ext uri="{BB962C8B-B14F-4D97-AF65-F5344CB8AC3E}">
        <p14:creationId xmlns:p14="http://schemas.microsoft.com/office/powerpoint/2010/main" val="2078179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046A47CB-6FB5-A84A-9A12-70D208295569}"/>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7 – Frågor</a:t>
            </a:r>
          </a:p>
        </p:txBody>
      </p:sp>
      <p:sp>
        <p:nvSpPr>
          <p:cNvPr id="7" name="Platshållare för innehåll 2">
            <a:extLst>
              <a:ext uri="{FF2B5EF4-FFF2-40B4-BE49-F238E27FC236}">
                <a16:creationId xmlns:a16="http://schemas.microsoft.com/office/drawing/2014/main" id="{38CF6B6D-95B7-774E-A6AB-C35B12CBEA0A}"/>
              </a:ext>
            </a:extLst>
          </p:cNvPr>
          <p:cNvSpPr txBox="1">
            <a:spLocks/>
          </p:cNvSpPr>
          <p:nvPr/>
        </p:nvSpPr>
        <p:spPr>
          <a:xfrm>
            <a:off x="1739900" y="1613339"/>
            <a:ext cx="8521700" cy="1914279"/>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Motsvarar det som sägs i filmen er uppfattning om verkligheten? Är det något ni tycker är överraskande? </a:t>
            </a:r>
            <a:br>
              <a:rPr lang="sv-SE" sz="2400" noProof="1"/>
            </a:br>
            <a:r>
              <a:rPr lang="sv-SE" sz="2400" noProof="1"/>
              <a:t>Vad och varför?</a:t>
            </a:r>
          </a:p>
        </p:txBody>
      </p:sp>
    </p:spTree>
    <p:extLst>
      <p:ext uri="{BB962C8B-B14F-4D97-AF65-F5344CB8AC3E}">
        <p14:creationId xmlns:p14="http://schemas.microsoft.com/office/powerpoint/2010/main" val="7285815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ubrik 1">
            <a:extLst>
              <a:ext uri="{FF2B5EF4-FFF2-40B4-BE49-F238E27FC236}">
                <a16:creationId xmlns:a16="http://schemas.microsoft.com/office/drawing/2014/main" id="{046A47CB-6FB5-A84A-9A12-70D208295569}"/>
              </a:ext>
            </a:extLst>
          </p:cNvPr>
          <p:cNvSpPr txBox="1">
            <a:spLocks/>
          </p:cNvSpPr>
          <p:nvPr/>
        </p:nvSpPr>
        <p:spPr>
          <a:xfrm>
            <a:off x="838200" y="502285"/>
            <a:ext cx="10334140" cy="5940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Arial" charset="0"/>
                <a:cs typeface="Arial" charset="0"/>
              </a:defRPr>
            </a:lvl1pPr>
          </a:lstStyle>
          <a:p>
            <a:pPr algn="ctr"/>
            <a:r>
              <a:rPr lang="sv-SE" sz="3000" dirty="0"/>
              <a:t>Övning 7 – Följdfrågor</a:t>
            </a:r>
          </a:p>
        </p:txBody>
      </p:sp>
      <p:sp>
        <p:nvSpPr>
          <p:cNvPr id="7" name="Platshållare för innehåll 2">
            <a:extLst>
              <a:ext uri="{FF2B5EF4-FFF2-40B4-BE49-F238E27FC236}">
                <a16:creationId xmlns:a16="http://schemas.microsoft.com/office/drawing/2014/main" id="{38CF6B6D-95B7-774E-A6AB-C35B12CBEA0A}"/>
              </a:ext>
            </a:extLst>
          </p:cNvPr>
          <p:cNvSpPr txBox="1">
            <a:spLocks/>
          </p:cNvSpPr>
          <p:nvPr/>
        </p:nvSpPr>
        <p:spPr>
          <a:xfrm>
            <a:off x="1471289" y="1542354"/>
            <a:ext cx="9285611" cy="2726809"/>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Vilken statistik har ni tillgång till och hur använder ni den i er organisation? Ser ni behov av mer och förbättrad statistik inom något område? Vad skulle ni behöva göra för att i högre utsträckning använda er av statistik om levnadsvillkor i prioriteringar och beslut?</a:t>
            </a:r>
          </a:p>
        </p:txBody>
      </p:sp>
    </p:spTree>
    <p:extLst>
      <p:ext uri="{BB962C8B-B14F-4D97-AF65-F5344CB8AC3E}">
        <p14:creationId xmlns:p14="http://schemas.microsoft.com/office/powerpoint/2010/main" val="40420324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3D6B0265-E985-B24F-9D32-9F25F334CB85}"/>
              </a:ext>
            </a:extLst>
          </p:cNvPr>
          <p:cNvSpPr txBox="1"/>
          <p:nvPr/>
        </p:nvSpPr>
        <p:spPr>
          <a:xfrm>
            <a:off x="1" y="2011679"/>
            <a:ext cx="12191999" cy="2123658"/>
          </a:xfrm>
          <a:prstGeom prst="rect">
            <a:avLst/>
          </a:prstGeom>
          <a:noFill/>
        </p:spPr>
        <p:txBody>
          <a:bodyPr wrap="square" rtlCol="0">
            <a:spAutoFit/>
          </a:bodyPr>
          <a:lstStyle/>
          <a:p>
            <a:pPr algn="ctr"/>
            <a:r>
              <a:rPr lang="sv-SE" sz="4400" dirty="0"/>
              <a:t>Övning 8</a:t>
            </a:r>
          </a:p>
          <a:p>
            <a:pPr algn="ctr"/>
            <a:r>
              <a:rPr lang="sv-SE" sz="4400" dirty="0"/>
              <a:t>Hur kan vi inspireras av </a:t>
            </a:r>
          </a:p>
          <a:p>
            <a:pPr algn="ctr"/>
            <a:r>
              <a:rPr lang="sv-SE" sz="4400" dirty="0"/>
              <a:t>andra organisationer?</a:t>
            </a:r>
          </a:p>
        </p:txBody>
      </p:sp>
    </p:spTree>
    <p:extLst>
      <p:ext uri="{BB962C8B-B14F-4D97-AF65-F5344CB8AC3E}">
        <p14:creationId xmlns:p14="http://schemas.microsoft.com/office/powerpoint/2010/main" val="3006231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ubrik 1">
            <a:extLst>
              <a:ext uri="{FF2B5EF4-FFF2-40B4-BE49-F238E27FC236}">
                <a16:creationId xmlns:a16="http://schemas.microsoft.com/office/drawing/2014/main" id="{3C35EA22-F1C3-4841-8B06-96214AC1FB82}"/>
              </a:ext>
            </a:extLst>
          </p:cNvPr>
          <p:cNvSpPr>
            <a:spLocks noGrp="1"/>
          </p:cNvSpPr>
          <p:nvPr>
            <p:ph type="title"/>
          </p:nvPr>
        </p:nvSpPr>
        <p:spPr>
          <a:xfrm>
            <a:off x="838200" y="502285"/>
            <a:ext cx="10334140" cy="594099"/>
          </a:xfrm>
        </p:spPr>
        <p:txBody>
          <a:bodyPr>
            <a:normAutofit/>
          </a:bodyPr>
          <a:lstStyle/>
          <a:p>
            <a:pPr algn="ctr"/>
            <a:r>
              <a:rPr lang="sv-SE" sz="3000" dirty="0"/>
              <a:t>Övning 8 – Frågor</a:t>
            </a:r>
          </a:p>
        </p:txBody>
      </p:sp>
      <p:sp>
        <p:nvSpPr>
          <p:cNvPr id="9" name="Platshållare för innehåll 2">
            <a:extLst>
              <a:ext uri="{FF2B5EF4-FFF2-40B4-BE49-F238E27FC236}">
                <a16:creationId xmlns:a16="http://schemas.microsoft.com/office/drawing/2014/main" id="{23FD16F6-BA3F-954E-ADFB-0EA42584BE8C}"/>
              </a:ext>
            </a:extLst>
          </p:cNvPr>
          <p:cNvSpPr txBox="1">
            <a:spLocks/>
          </p:cNvSpPr>
          <p:nvPr/>
        </p:nvSpPr>
        <p:spPr>
          <a:xfrm>
            <a:off x="1269999" y="1577846"/>
            <a:ext cx="9796151"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Vilka av tipsen eller lärdomarna från intervjun skulle ni kunna ha användning för i er organisation? I vilka projekt eller områden? Finns det aktörer som ni skulle kunna samarbeta med för att utveckla ert barnrättsarbete?</a:t>
            </a:r>
          </a:p>
        </p:txBody>
      </p:sp>
    </p:spTree>
    <p:extLst>
      <p:ext uri="{BB962C8B-B14F-4D97-AF65-F5344CB8AC3E}">
        <p14:creationId xmlns:p14="http://schemas.microsoft.com/office/powerpoint/2010/main" val="399472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3D889454-33B4-44D4-B60B-CA0F275728D5}"/>
              </a:ext>
            </a:extLst>
          </p:cNvPr>
          <p:cNvSpPr txBox="1"/>
          <p:nvPr/>
        </p:nvSpPr>
        <p:spPr>
          <a:xfrm>
            <a:off x="1" y="2453639"/>
            <a:ext cx="12191999" cy="1446550"/>
          </a:xfrm>
          <a:prstGeom prst="rect">
            <a:avLst/>
          </a:prstGeom>
          <a:noFill/>
        </p:spPr>
        <p:txBody>
          <a:bodyPr wrap="square" rtlCol="0">
            <a:spAutoFit/>
          </a:bodyPr>
          <a:lstStyle/>
          <a:p>
            <a:pPr algn="ctr"/>
            <a:r>
              <a:rPr lang="sv-SE" sz="4400" dirty="0"/>
              <a:t>Övning 1</a:t>
            </a:r>
          </a:p>
          <a:p>
            <a:pPr algn="ctr"/>
            <a:r>
              <a:rPr lang="sv-SE" sz="4400" dirty="0"/>
              <a:t>Hur kan barns situation skilja sig åt?</a:t>
            </a:r>
          </a:p>
        </p:txBody>
      </p:sp>
    </p:spTree>
    <p:extLst>
      <p:ext uri="{BB962C8B-B14F-4D97-AF65-F5344CB8AC3E}">
        <p14:creationId xmlns:p14="http://schemas.microsoft.com/office/powerpoint/2010/main" val="203696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502285"/>
            <a:ext cx="10334140" cy="594099"/>
          </a:xfrm>
        </p:spPr>
        <p:txBody>
          <a:bodyPr>
            <a:normAutofit/>
          </a:bodyPr>
          <a:lstStyle/>
          <a:p>
            <a:pPr algn="ctr"/>
            <a:r>
              <a:rPr lang="sv-SE" sz="3000" dirty="0"/>
              <a:t>Övning 1 – Bakgrund</a:t>
            </a:r>
          </a:p>
        </p:txBody>
      </p:sp>
      <p:sp>
        <p:nvSpPr>
          <p:cNvPr id="7" name="Platshållare för innehåll 2">
            <a:extLst>
              <a:ext uri="{FF2B5EF4-FFF2-40B4-BE49-F238E27FC236}">
                <a16:creationId xmlns:a16="http://schemas.microsoft.com/office/drawing/2014/main" id="{4B8A0E90-1D10-EC41-8E43-93F976A0E5FE}"/>
              </a:ext>
            </a:extLst>
          </p:cNvPr>
          <p:cNvSpPr txBox="1">
            <a:spLocks/>
          </p:cNvSpPr>
          <p:nvPr/>
        </p:nvSpPr>
        <p:spPr>
          <a:xfrm>
            <a:off x="1141089" y="1451244"/>
            <a:ext cx="9925062" cy="4214589"/>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000" noProof="1"/>
              <a:t>Alla barn är olika. De har olika förutsättningar och behov och är en del av samhällets mångfald, på samma sätt som vuxna. Barn som passar in i samhällets normer har ofta lättare att få sina rättigheter tillgodosedda, eftersom det mesta utgår från deras förutsättningar och behov. Till exempel är lekplatser, klassrum och fritidsaktiviteter ofta anpassade efter dem.</a:t>
            </a:r>
          </a:p>
          <a:p>
            <a:pPr marL="0" indent="0">
              <a:buNone/>
            </a:pPr>
            <a:r>
              <a:rPr lang="sv-SE" sz="2000" noProof="1"/>
              <a:t>För barn som på något sätt avviker från normen kan det se annorlunda ut. </a:t>
            </a:r>
            <a:br>
              <a:rPr lang="sv-SE" sz="2000" noProof="1"/>
            </a:br>
            <a:r>
              <a:rPr lang="sv-SE" sz="2000" noProof="1"/>
              <a:t>De upplever ofta fler hinder i sin vardag än andra, vilket leder till att de inte kan vara delaktiga fullt ut i samhället. Det gör att barn som till exempel har en funktionsnedsättning eller sämre socioekonomiska förutsättningar kan ha svårare att få sina rättigheter tillgodosedda.</a:t>
            </a:r>
          </a:p>
        </p:txBody>
      </p:sp>
    </p:spTree>
    <p:extLst>
      <p:ext uri="{BB962C8B-B14F-4D97-AF65-F5344CB8AC3E}">
        <p14:creationId xmlns:p14="http://schemas.microsoft.com/office/powerpoint/2010/main" val="2495535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FAFA44C4-7EE5-C54B-9F78-1123D23F55B6}"/>
              </a:ext>
            </a:extLst>
          </p:cNvPr>
          <p:cNvSpPr>
            <a:spLocks noGrp="1"/>
          </p:cNvSpPr>
          <p:nvPr>
            <p:ph type="title"/>
          </p:nvPr>
        </p:nvSpPr>
        <p:spPr>
          <a:xfrm>
            <a:off x="838200" y="502285"/>
            <a:ext cx="10334140" cy="594099"/>
          </a:xfrm>
        </p:spPr>
        <p:txBody>
          <a:bodyPr>
            <a:normAutofit/>
          </a:bodyPr>
          <a:lstStyle/>
          <a:p>
            <a:pPr algn="ctr"/>
            <a:r>
              <a:rPr lang="sv-SE" sz="3000" dirty="0"/>
              <a:t>Övning 1 – Reflektion</a:t>
            </a:r>
          </a:p>
        </p:txBody>
      </p:sp>
      <p:sp>
        <p:nvSpPr>
          <p:cNvPr id="9" name="Platshållare för innehåll 2">
            <a:extLst>
              <a:ext uri="{FF2B5EF4-FFF2-40B4-BE49-F238E27FC236}">
                <a16:creationId xmlns:a16="http://schemas.microsoft.com/office/drawing/2014/main" id="{02118B10-1EB3-7047-AC04-42A6058AF2C8}"/>
              </a:ext>
            </a:extLst>
          </p:cNvPr>
          <p:cNvSpPr txBox="1">
            <a:spLocks/>
          </p:cNvSpPr>
          <p:nvPr/>
        </p:nvSpPr>
        <p:spPr>
          <a:xfrm>
            <a:off x="1141089" y="1579970"/>
            <a:ext cx="9925062" cy="3667580"/>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Fundera över hur situationen ser ut för de barn som berörs av din organisations arbete. Utgå från ett uppdrag eller projekt som på något sätt berör barn. </a:t>
            </a:r>
          </a:p>
          <a:p>
            <a:pPr marL="0" indent="0">
              <a:buNone/>
            </a:pPr>
            <a:r>
              <a:rPr lang="sv-SE" sz="2400" noProof="1"/>
              <a:t>Reflektera över hur situationen ser ut för barn generellt inom området, och fundera sedan över hur situationen, förutsättningarna och behoven skulle kunna skilja sig åt för barn med funktionsnedsättning.</a:t>
            </a:r>
          </a:p>
        </p:txBody>
      </p:sp>
    </p:spTree>
    <p:extLst>
      <p:ext uri="{BB962C8B-B14F-4D97-AF65-F5344CB8AC3E}">
        <p14:creationId xmlns:p14="http://schemas.microsoft.com/office/powerpoint/2010/main" val="555782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3D889454-33B4-44D4-B60B-CA0F275728D5}"/>
              </a:ext>
            </a:extLst>
          </p:cNvPr>
          <p:cNvSpPr txBox="1"/>
          <p:nvPr/>
        </p:nvSpPr>
        <p:spPr>
          <a:xfrm>
            <a:off x="0" y="2453639"/>
            <a:ext cx="12191999" cy="1446550"/>
          </a:xfrm>
          <a:prstGeom prst="rect">
            <a:avLst/>
          </a:prstGeom>
          <a:noFill/>
        </p:spPr>
        <p:txBody>
          <a:bodyPr wrap="square" rtlCol="0">
            <a:spAutoFit/>
          </a:bodyPr>
          <a:lstStyle/>
          <a:p>
            <a:pPr algn="ctr"/>
            <a:r>
              <a:rPr lang="sv-SE" sz="4400" noProof="1"/>
              <a:t>Övning 2</a:t>
            </a:r>
          </a:p>
          <a:p>
            <a:pPr algn="ctr"/>
            <a:r>
              <a:rPr lang="sv-SE" sz="4400" noProof="1"/>
              <a:t>Finns det barn ni inte når?</a:t>
            </a:r>
          </a:p>
        </p:txBody>
      </p:sp>
    </p:spTree>
    <p:extLst>
      <p:ext uri="{BB962C8B-B14F-4D97-AF65-F5344CB8AC3E}">
        <p14:creationId xmlns:p14="http://schemas.microsoft.com/office/powerpoint/2010/main" val="1049406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04FCA20B-F052-E848-B204-E42C5831F09D}"/>
              </a:ext>
            </a:extLst>
          </p:cNvPr>
          <p:cNvSpPr>
            <a:spLocks noGrp="1"/>
          </p:cNvSpPr>
          <p:nvPr>
            <p:ph type="title"/>
          </p:nvPr>
        </p:nvSpPr>
        <p:spPr>
          <a:xfrm>
            <a:off x="838200" y="502285"/>
            <a:ext cx="10334140" cy="594099"/>
          </a:xfrm>
        </p:spPr>
        <p:txBody>
          <a:bodyPr>
            <a:normAutofit/>
          </a:bodyPr>
          <a:lstStyle/>
          <a:p>
            <a:pPr algn="ctr"/>
            <a:r>
              <a:rPr lang="sv-SE" sz="3000" dirty="0"/>
              <a:t>Övning 2 – Bakgrund</a:t>
            </a:r>
          </a:p>
        </p:txBody>
      </p:sp>
      <p:sp>
        <p:nvSpPr>
          <p:cNvPr id="10" name="Platshållare för innehåll 2">
            <a:extLst>
              <a:ext uri="{FF2B5EF4-FFF2-40B4-BE49-F238E27FC236}">
                <a16:creationId xmlns:a16="http://schemas.microsoft.com/office/drawing/2014/main" id="{711CEF17-E6A2-EA4C-833F-B06DC5681CAB}"/>
              </a:ext>
            </a:extLst>
          </p:cNvPr>
          <p:cNvSpPr txBox="1">
            <a:spLocks/>
          </p:cNvSpPr>
          <p:nvPr/>
        </p:nvSpPr>
        <p:spPr>
          <a:xfrm>
            <a:off x="1523999" y="1824361"/>
            <a:ext cx="9232901" cy="3133075"/>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Om vi alltid utgår från att barn kan ha olika behov och förutsättningar blir det lättare att utveckla och ta fram åtgärder som träffar rätt redan från början. Ju fler barn en viss åtgärd fungerar för, desto mindre är risken att vi behöver göra ändringar i efterhand för att vi upptäcker behov som vi har missat och därför inte tagit hänsyn till.</a:t>
            </a:r>
          </a:p>
        </p:txBody>
      </p:sp>
    </p:spTree>
    <p:extLst>
      <p:ext uri="{BB962C8B-B14F-4D97-AF65-F5344CB8AC3E}">
        <p14:creationId xmlns:p14="http://schemas.microsoft.com/office/powerpoint/2010/main" val="2811321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ubrik 1">
            <a:extLst>
              <a:ext uri="{FF2B5EF4-FFF2-40B4-BE49-F238E27FC236}">
                <a16:creationId xmlns:a16="http://schemas.microsoft.com/office/drawing/2014/main" id="{04FCA20B-F052-E848-B204-E42C5831F09D}"/>
              </a:ext>
            </a:extLst>
          </p:cNvPr>
          <p:cNvSpPr>
            <a:spLocks noGrp="1"/>
          </p:cNvSpPr>
          <p:nvPr>
            <p:ph type="title"/>
          </p:nvPr>
        </p:nvSpPr>
        <p:spPr>
          <a:xfrm>
            <a:off x="838200" y="502285"/>
            <a:ext cx="10334140" cy="594099"/>
          </a:xfrm>
        </p:spPr>
        <p:txBody>
          <a:bodyPr>
            <a:normAutofit/>
          </a:bodyPr>
          <a:lstStyle/>
          <a:p>
            <a:pPr algn="ctr"/>
            <a:r>
              <a:rPr lang="sv-SE" sz="3000" dirty="0"/>
              <a:t>Övning 2 – Frågor</a:t>
            </a:r>
          </a:p>
        </p:txBody>
      </p:sp>
      <p:sp>
        <p:nvSpPr>
          <p:cNvPr id="10" name="Platshållare för innehåll 2">
            <a:extLst>
              <a:ext uri="{FF2B5EF4-FFF2-40B4-BE49-F238E27FC236}">
                <a16:creationId xmlns:a16="http://schemas.microsoft.com/office/drawing/2014/main" id="{711CEF17-E6A2-EA4C-833F-B06DC5681CAB}"/>
              </a:ext>
            </a:extLst>
          </p:cNvPr>
          <p:cNvSpPr txBox="1">
            <a:spLocks/>
          </p:cNvSpPr>
          <p:nvPr/>
        </p:nvSpPr>
        <p:spPr>
          <a:xfrm>
            <a:off x="1765299" y="1857246"/>
            <a:ext cx="8763001" cy="2320544"/>
          </a:xfrm>
          <a:prstGeom prst="rect">
            <a:avLst/>
          </a:prstGeom>
          <a:ln w="28575">
            <a:solidFill>
              <a:schemeClr val="accent5"/>
            </a:solidFill>
          </a:ln>
        </p:spPr>
        <p:txBody>
          <a:bodyPr vert="horz" wrap="square" lIns="360000" tIns="360000" rIns="360000" bIns="360000" rtlCol="0" anchor="ctr" anchorCtr="0">
            <a:spAutoFit/>
          </a:bodyPr>
          <a:lstStyle>
            <a:lvl1pPr marL="228600" indent="-228600" algn="l" defTabSz="914400" rtl="0" eaLnBrk="1" latinLnBrk="0" hangingPunct="1">
              <a:lnSpc>
                <a:spcPct val="110000"/>
              </a:lnSpc>
              <a:spcBef>
                <a:spcPts val="1000"/>
              </a:spcBef>
              <a:buFont typeface="Arial"/>
              <a:buChar char="•"/>
              <a:defRPr sz="2800" kern="1200">
                <a:solidFill>
                  <a:schemeClr val="tx1"/>
                </a:solidFill>
                <a:latin typeface="+mn-lt"/>
                <a:ea typeface="Arial" charset="0"/>
                <a:cs typeface="Arial" charset="0"/>
              </a:defRPr>
            </a:lvl1pPr>
            <a:lvl2pPr marL="685800" indent="-228600" algn="l" defTabSz="914400" rtl="0" eaLnBrk="1" latinLnBrk="0" hangingPunct="1">
              <a:lnSpc>
                <a:spcPct val="110000"/>
              </a:lnSpc>
              <a:spcBef>
                <a:spcPts val="500"/>
              </a:spcBef>
              <a:buFont typeface="Arial"/>
              <a:buChar char="•"/>
              <a:defRPr sz="2400" kern="1200">
                <a:solidFill>
                  <a:schemeClr val="tx1"/>
                </a:solidFill>
                <a:latin typeface="+mn-lt"/>
                <a:ea typeface="Arial" charset="0"/>
                <a:cs typeface="Arial" charset="0"/>
              </a:defRPr>
            </a:lvl2pPr>
            <a:lvl3pPr marL="1143000" indent="-228600" algn="l" defTabSz="914400" rtl="0" eaLnBrk="1" latinLnBrk="0" hangingPunct="1">
              <a:lnSpc>
                <a:spcPct val="110000"/>
              </a:lnSpc>
              <a:spcBef>
                <a:spcPts val="500"/>
              </a:spcBef>
              <a:buFont typeface="Arial"/>
              <a:buChar char="•"/>
              <a:defRPr sz="2000" kern="1200">
                <a:solidFill>
                  <a:schemeClr val="tx1"/>
                </a:solidFill>
                <a:latin typeface="+mn-lt"/>
                <a:ea typeface="Arial" charset="0"/>
                <a:cs typeface="Arial" charset="0"/>
              </a:defRPr>
            </a:lvl3pPr>
            <a:lvl4pPr marL="16002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4pPr>
            <a:lvl5pPr marL="2057400" indent="-228600" algn="l" defTabSz="914400" rtl="0" eaLnBrk="1" latinLnBrk="0" hangingPunct="1">
              <a:lnSpc>
                <a:spcPct val="110000"/>
              </a:lnSpc>
              <a:spcBef>
                <a:spcPts val="500"/>
              </a:spcBef>
              <a:buFont typeface="Arial"/>
              <a:buChar char="•"/>
              <a:defRPr sz="1800" kern="1200">
                <a:solidFill>
                  <a:schemeClr val="tx1"/>
                </a:solidFill>
                <a:latin typeface="+mn-lt"/>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sv-SE" sz="2400" noProof="1"/>
              <a:t>Fundera över om det finns barn som er verksamhet har svårt att nå, eller barn som inte har tillgång till er verksamhet. Varför är det så, tror du? Vad kan ni göra för att nå de barn som ni eventuellt inte når idag?</a:t>
            </a:r>
          </a:p>
        </p:txBody>
      </p:sp>
    </p:spTree>
    <p:extLst>
      <p:ext uri="{BB962C8B-B14F-4D97-AF65-F5344CB8AC3E}">
        <p14:creationId xmlns:p14="http://schemas.microsoft.com/office/powerpoint/2010/main" val="1807418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3">
            <a:extLst>
              <a:ext uri="{FF2B5EF4-FFF2-40B4-BE49-F238E27FC236}">
                <a16:creationId xmlns:a16="http://schemas.microsoft.com/office/drawing/2014/main" id="{5058A4F7-E254-1F4F-BDFF-02659C9B4BAE}"/>
              </a:ext>
            </a:extLst>
          </p:cNvPr>
          <p:cNvSpPr txBox="1"/>
          <p:nvPr/>
        </p:nvSpPr>
        <p:spPr>
          <a:xfrm>
            <a:off x="0" y="2453639"/>
            <a:ext cx="12191999" cy="1446550"/>
          </a:xfrm>
          <a:prstGeom prst="rect">
            <a:avLst/>
          </a:prstGeom>
          <a:noFill/>
        </p:spPr>
        <p:txBody>
          <a:bodyPr wrap="square" rtlCol="0">
            <a:spAutoFit/>
          </a:bodyPr>
          <a:lstStyle/>
          <a:p>
            <a:pPr algn="ctr"/>
            <a:r>
              <a:rPr lang="sv-SE" sz="4400" noProof="1"/>
              <a:t>Övning 3</a:t>
            </a:r>
          </a:p>
          <a:p>
            <a:pPr algn="ctr"/>
            <a:r>
              <a:rPr lang="sv-SE" sz="4400" noProof="1"/>
              <a:t>Hur ser det ut i din organisation?</a:t>
            </a:r>
          </a:p>
        </p:txBody>
      </p:sp>
    </p:spTree>
    <p:extLst>
      <p:ext uri="{BB962C8B-B14F-4D97-AF65-F5344CB8AC3E}">
        <p14:creationId xmlns:p14="http://schemas.microsoft.com/office/powerpoint/2010/main" val="1358245936"/>
      </p:ext>
    </p:extLst>
  </p:cSld>
  <p:clrMapOvr>
    <a:masterClrMapping/>
  </p:clrMapOvr>
</p:sld>
</file>

<file path=ppt/theme/theme1.xml><?xml version="1.0" encoding="utf-8"?>
<a:theme xmlns:a="http://schemas.openxmlformats.org/drawingml/2006/main" name="MFD">
  <a:themeElements>
    <a:clrScheme name="MFD 3">
      <a:dk1>
        <a:srgbClr val="000000"/>
      </a:dk1>
      <a:lt1>
        <a:srgbClr val="FFFFFF"/>
      </a:lt1>
      <a:dk2>
        <a:srgbClr val="44546A"/>
      </a:dk2>
      <a:lt2>
        <a:srgbClr val="E7E6E6"/>
      </a:lt2>
      <a:accent1>
        <a:srgbClr val="3366FF"/>
      </a:accent1>
      <a:accent2>
        <a:srgbClr val="FF0033"/>
      </a:accent2>
      <a:accent3>
        <a:srgbClr val="33FF00"/>
      </a:accent3>
      <a:accent4>
        <a:srgbClr val="33CCFF"/>
      </a:accent4>
      <a:accent5>
        <a:srgbClr val="CC0099"/>
      </a:accent5>
      <a:accent6>
        <a:srgbClr val="009966"/>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MFD svenska wide" id="{D9BA70E7-A726-0046-BF73-151EA06016A8}" vid="{3047BE17-9377-734C-8DEF-FB9D57114A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nnan typ av dokument" ma:contentTypeID="0x010100C28AFA183760AA428703CE5F3CA90C2A00FC061DCC78912B4B98CE048679D222E9" ma:contentTypeVersion="29" ma:contentTypeDescription="" ma:contentTypeScope="" ma:versionID="0647b98ab1eb31df8e5e832fc51951aa">
  <xsd:schema xmlns:xsd="http://www.w3.org/2001/XMLSchema" xmlns:xs="http://www.w3.org/2001/XMLSchema" xmlns:p="http://schemas.microsoft.com/office/2006/metadata/properties" xmlns:ns2="bcca4e62-1efb-4315-89e6-a0815f548ea0" targetNamespace="http://schemas.microsoft.com/office/2006/metadata/properties" ma:root="true" ma:fieldsID="53b47543f0e1cd222ed9c12c457065bd" ns2:_="">
    <xsd:import namespace="bcca4e62-1efb-4315-89e6-a0815f548ea0"/>
    <xsd:element name="properties">
      <xsd:complexType>
        <xsd:sequence>
          <xsd:element name="documentManagement">
            <xsd:complexType>
              <xsd:all>
                <xsd:element ref="ns2:TaxCatchAll" minOccurs="0"/>
                <xsd:element ref="ns2:TaxCatchAllLabel" minOccurs="0"/>
                <xsd:element ref="ns2:l68cb9cbe114487baa26cb513d1d1792" minOccurs="0"/>
                <xsd:element ref="ns2:Projekt" minOccurs="0"/>
                <xsd:element ref="ns2:k5f6fe4b8aa94112bdea017052a9bdfd" minOccurs="0"/>
                <xsd:element ref="ns2:e9425ef2e97b4c6bb7ef139aaee36407" minOccurs="0"/>
                <xsd:element ref="ns2:fa87fd57a4c54ea2997368039d9359ff" minOccurs="0"/>
                <xsd:element ref="ns2:h9f4320916454fa8ae513bea6cf981fe" minOccurs="0"/>
                <xsd:element ref="ns2:ja28794d7cbd4602a5ea25b7ca25472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a4e62-1efb-4315-89e6-a0815f548ea0" elementFormDefault="qualified">
    <xsd:import namespace="http://schemas.microsoft.com/office/2006/documentManagement/types"/>
    <xsd:import namespace="http://schemas.microsoft.com/office/infopath/2007/PartnerControls"/>
    <xsd:element name="TaxCatchAll" ma:index="8" nillable="true" ma:displayName="Global taxonomikolumn" ma:hidden="true" ma:list="{23c1887d-5a4c-4ccb-9032-21c628f0fc87}" ma:internalName="TaxCatchAll" ma:showField="CatchAllData" ma:web="bcca4e62-1efb-4315-89e6-a0815f548ea0">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Global taxonomikolumn1" ma:hidden="true" ma:list="{23c1887d-5a4c-4ccb-9032-21c628f0fc87}" ma:internalName="TaxCatchAllLabel" ma:readOnly="true" ma:showField="CatchAllDataLabel" ma:web="bcca4e62-1efb-4315-89e6-a0815f548ea0">
      <xsd:complexType>
        <xsd:complexContent>
          <xsd:extension base="dms:MultiChoiceLookup">
            <xsd:sequence>
              <xsd:element name="Value" type="dms:Lookup" maxOccurs="unbounded" minOccurs="0" nillable="true"/>
            </xsd:sequence>
          </xsd:extension>
        </xsd:complexContent>
      </xsd:complexType>
    </xsd:element>
    <xsd:element name="l68cb9cbe114487baa26cb513d1d1792" ma:index="12" nillable="true" ma:taxonomy="true" ma:internalName="l68cb9cbe114487baa26cb513d1d1792" ma:taxonomyFieldName="Externa_x0020_akt_x00f6_rer" ma:displayName="Externa aktörer" ma:indexed="true" ma:default="" ma:fieldId="{568cb9cb-e114-487b-aa26-cb513d1d1792}" ma:sspId="17dbde5d-404e-4f40-bdb9-a23003b4de10" ma:termSetId="df517e22-2b27-42f5-87e2-e1a71872ef91" ma:anchorId="00000000-0000-0000-0000-000000000000" ma:open="false" ma:isKeyword="false">
      <xsd:complexType>
        <xsd:sequence>
          <xsd:element ref="pc:Terms" minOccurs="0" maxOccurs="1"/>
        </xsd:sequence>
      </xsd:complexType>
    </xsd:element>
    <xsd:element name="Projekt" ma:index="14" nillable="true" ma:displayName="Projekt" ma:list="{975ae3b7-8c9c-46c2-86f6-403bffe4a7fe}" ma:internalName="Projekt" ma:showField="Projektnamn" ma:web="bcca4e62-1efb-4315-89e6-a0815f548ea0">
      <xsd:simpleType>
        <xsd:restriction base="dms:Lookup"/>
      </xsd:simpleType>
    </xsd:element>
    <xsd:element name="k5f6fe4b8aa94112bdea017052a9bdfd" ma:index="15" nillable="true" ma:taxonomy="true" ma:internalName="k5f6fe4b8aa94112bdea017052a9bdfd" ma:taxonomyFieldName="Organisation" ma:displayName="Organisation" ma:indexed="true" ma:default="" ma:fieldId="{45f6fe4b-8aa9-4112-bdea-017052a9bdfd}" ma:sspId="17dbde5d-404e-4f40-bdb9-a23003b4de10" ma:termSetId="1bf53d5c-6b29-4ecc-9770-5199a593bfbb" ma:anchorId="00000000-0000-0000-0000-000000000000" ma:open="false" ma:isKeyword="false">
      <xsd:complexType>
        <xsd:sequence>
          <xsd:element ref="pc:Terms" minOccurs="0" maxOccurs="1"/>
        </xsd:sequence>
      </xsd:complexType>
    </xsd:element>
    <xsd:element name="e9425ef2e97b4c6bb7ef139aaee36407" ma:index="17" nillable="true" ma:taxonomy="true" ma:internalName="e9425ef2e97b4c6bb7ef139aaee36407" ma:taxonomyFieldName="Evenemang" ma:displayName="Evenemang" ma:indexed="true" ma:default="" ma:fieldId="{e9425ef2-e97b-4c6b-b7ef-139aaee36407}" ma:sspId="17dbde5d-404e-4f40-bdb9-a23003b4de10" ma:termSetId="2166e5d8-c842-480a-be2d-5aa8305fa6e5" ma:anchorId="00000000-0000-0000-0000-000000000000" ma:open="false" ma:isKeyword="false">
      <xsd:complexType>
        <xsd:sequence>
          <xsd:element ref="pc:Terms" minOccurs="0" maxOccurs="1"/>
        </xsd:sequence>
      </xsd:complexType>
    </xsd:element>
    <xsd:element name="fa87fd57a4c54ea2997368039d9359ff" ma:index="19" nillable="true" ma:taxonomy="true" ma:internalName="fa87fd57a4c54ea2997368039d9359ff" ma:taxonomyFieldName="Verksamhet" ma:displayName="Verksamhet" ma:indexed="true" ma:default="" ma:fieldId="{fa87fd57-a4c5-4ea2-9973-68039d9359ff}" ma:sspId="17dbde5d-404e-4f40-bdb9-a23003b4de10" ma:termSetId="9c7378fd-7e8f-4cb9-b1ae-7f080ca88428" ma:anchorId="00000000-0000-0000-0000-000000000000" ma:open="false" ma:isKeyword="false">
      <xsd:complexType>
        <xsd:sequence>
          <xsd:element ref="pc:Terms" minOccurs="0" maxOccurs="1"/>
        </xsd:sequence>
      </xsd:complexType>
    </xsd:element>
    <xsd:element name="h9f4320916454fa8ae513bea6cf981fe" ma:index="20" ma:taxonomy="true" ma:internalName="h9f4320916454fa8ae513bea6cf981fe" ma:taxonomyFieldName="_x00c5_rtal" ma:displayName="Årtal" ma:indexed="true" ma:default="" ma:fieldId="{19f43209-1645-4fa8-ae51-3bea6cf981fe}" ma:sspId="17dbde5d-404e-4f40-bdb9-a23003b4de10" ma:termSetId="7e4113d5-0433-405f-9c2a-d33fae9681f8" ma:anchorId="00000000-0000-0000-0000-000000000000" ma:open="true" ma:isKeyword="false">
      <xsd:complexType>
        <xsd:sequence>
          <xsd:element ref="pc:Terms" minOccurs="0" maxOccurs="1"/>
        </xsd:sequence>
      </xsd:complexType>
    </xsd:element>
    <xsd:element name="ja28794d7cbd4602a5ea25b7ca25472a" ma:index="21" nillable="true" ma:taxonomy="true" ma:internalName="ja28794d7cbd4602a5ea25b7ca25472a" ma:taxonomyFieldName="Sakomr_x00e5_de" ma:displayName="Sakområde" ma:default="" ma:fieldId="{3a28794d-7cbd-4602-a5ea-25b7ca25472a}" ma:taxonomyMulti="true" ma:sspId="17dbde5d-404e-4f40-bdb9-a23003b4de10" ma:termSetId="41b3fc42-e8f6-49bb-94cc-156fc6e7d3b2"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68cb9cbe114487baa26cb513d1d1792 xmlns="bcca4e62-1efb-4315-89e6-a0815f548ea0">
      <Terms xmlns="http://schemas.microsoft.com/office/infopath/2007/PartnerControls"/>
    </l68cb9cbe114487baa26cb513d1d1792>
    <TaxCatchAll xmlns="bcca4e62-1efb-4315-89e6-a0815f548ea0">
      <Value>255</Value>
    </TaxCatchAll>
    <Projekt xmlns="bcca4e62-1efb-4315-89e6-a0815f548ea0">22</Projekt>
    <k5f6fe4b8aa94112bdea017052a9bdfd xmlns="bcca4e62-1efb-4315-89e6-a0815f548ea0">
      <Terms xmlns="http://schemas.microsoft.com/office/infopath/2007/PartnerControls"/>
    </k5f6fe4b8aa94112bdea017052a9bdfd>
    <ja28794d7cbd4602a5ea25b7ca25472a xmlns="bcca4e62-1efb-4315-89e6-a0815f548ea0">
      <Terms xmlns="http://schemas.microsoft.com/office/infopath/2007/PartnerControls"/>
    </ja28794d7cbd4602a5ea25b7ca25472a>
    <h9f4320916454fa8ae513bea6cf981fe xmlns="bcca4e62-1efb-4315-89e6-a0815f548ea0">
      <Terms xmlns="http://schemas.microsoft.com/office/infopath/2007/PartnerControls">
        <TermInfo xmlns="http://schemas.microsoft.com/office/infopath/2007/PartnerControls">
          <TermName xmlns="http://schemas.microsoft.com/office/infopath/2007/PartnerControls">2020</TermName>
          <TermId xmlns="http://schemas.microsoft.com/office/infopath/2007/PartnerControls">0a41f456-e308-4f8e-8015-532c92a010e0</TermId>
        </TermInfo>
      </Terms>
    </h9f4320916454fa8ae513bea6cf981fe>
    <e9425ef2e97b4c6bb7ef139aaee36407 xmlns="bcca4e62-1efb-4315-89e6-a0815f548ea0">
      <Terms xmlns="http://schemas.microsoft.com/office/infopath/2007/PartnerControls"/>
    </e9425ef2e97b4c6bb7ef139aaee36407>
    <fa87fd57a4c54ea2997368039d9359ff xmlns="bcca4e62-1efb-4315-89e6-a0815f548ea0">
      <Terms xmlns="http://schemas.microsoft.com/office/infopath/2007/PartnerControls"/>
    </fa87fd57a4c54ea2997368039d9359f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6428C46-7693-47D8-84F7-153FEBC3C9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a4e62-1efb-4315-89e6-a0815f548e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62128A-8717-4EEE-9CCF-901A0BFC4A23}">
  <ds:schemaRefs>
    <ds:schemaRef ds:uri="http://purl.org/dc/dcmitype/"/>
    <ds:schemaRef ds:uri="http://purl.org/dc/terms/"/>
    <ds:schemaRef ds:uri="http://purl.org/dc/elements/1.1/"/>
    <ds:schemaRef ds:uri="bcca4e62-1efb-4315-89e6-a0815f548ea0"/>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23169425-9CB4-493D-951E-B8194E9E51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MFD svenska wide</Template>
  <TotalTime>7971</TotalTime>
  <Words>2976</Words>
  <Application>Microsoft Office PowerPoint</Application>
  <PresentationFormat>Bredbild</PresentationFormat>
  <Paragraphs>211</Paragraphs>
  <Slides>28</Slides>
  <Notes>28</Notes>
  <HiddenSlides>0</HiddenSlides>
  <MMClips>0</MMClips>
  <ScaleCrop>false</ScaleCrop>
  <HeadingPairs>
    <vt:vector size="6" baseType="variant">
      <vt:variant>
        <vt:lpstr>Använt teckensnitt</vt:lpstr>
      </vt:variant>
      <vt:variant>
        <vt:i4>1</vt:i4>
      </vt:variant>
      <vt:variant>
        <vt:lpstr>Tema</vt:lpstr>
      </vt:variant>
      <vt:variant>
        <vt:i4>1</vt:i4>
      </vt:variant>
      <vt:variant>
        <vt:lpstr>Bildrubriker</vt:lpstr>
      </vt:variant>
      <vt:variant>
        <vt:i4>28</vt:i4>
      </vt:variant>
    </vt:vector>
  </HeadingPairs>
  <TitlesOfParts>
    <vt:vector size="30" baseType="lpstr">
      <vt:lpstr>Arial</vt:lpstr>
      <vt:lpstr>MFD</vt:lpstr>
      <vt:lpstr>Webbkurs om hållbart  barnrättsarbete – så kan vi inkludera fler</vt:lpstr>
      <vt:lpstr>Handledningen</vt:lpstr>
      <vt:lpstr>PowerPoint-presentation</vt:lpstr>
      <vt:lpstr>Övning 1 – Bakgrund</vt:lpstr>
      <vt:lpstr>Övning 1 – Reflektion</vt:lpstr>
      <vt:lpstr>PowerPoint-presentation</vt:lpstr>
      <vt:lpstr>Övning 2 – Bakgrund</vt:lpstr>
      <vt:lpstr>Övning 2 – Frågor</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Övning 5 – Bakgrund</vt:lpstr>
      <vt:lpstr>Övning 5 – Frågor (1 av 2)</vt:lpstr>
      <vt:lpstr>Övning 5 – Frågor (2 av 2)</vt:lpstr>
      <vt:lpstr>PowerPoint-presentation</vt:lpstr>
      <vt:lpstr>PowerPoint-presentation</vt:lpstr>
      <vt:lpstr>PowerPoint-presentation</vt:lpstr>
      <vt:lpstr>PowerPoint-presentation</vt:lpstr>
      <vt:lpstr>PowerPoint-presentation</vt:lpstr>
      <vt:lpstr>PowerPoint-presentation</vt:lpstr>
      <vt:lpstr>PowerPoint-presentation</vt:lpstr>
      <vt:lpstr>Övning 8 – Frågor</vt:lpstr>
    </vt:vector>
  </TitlesOfParts>
  <Manager/>
  <Company>Myndigheten för delaktighet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Presentationsmaterial-Webbkurs om hållbart  barnrättsarbete – så kan vi inkludera fler</dc:title>
  <dc:subject/>
  <dc:creator>Maria.Melin@mfd.se</dc:creator>
  <cp:keywords/>
  <dc:description/>
  <cp:lastModifiedBy>Camilla Axelsson</cp:lastModifiedBy>
  <cp:revision>319</cp:revision>
  <cp:lastPrinted>2019-05-16T07:53:53Z</cp:lastPrinted>
  <dcterms:created xsi:type="dcterms:W3CDTF">2017-05-11T12:43:06Z</dcterms:created>
  <dcterms:modified xsi:type="dcterms:W3CDTF">2021-02-18T08:53:07Z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0x010100C28AFA183760AA428703CE5F3CA90C2A00FC061DCC78912B4B98CE048679D222E9</vt:lpwstr>
  </property>
  <property fmtid="{D5CDD505-2E9C-101B-9397-08002B2CF9AE}" pid="3" name="Externa_x0020_akt_x00f6_rer">
    <vt:lpwstr/>
  </property>
  <property fmtid="{D5CDD505-2E9C-101B-9397-08002B2CF9AE}" pid="4" name="_x00c5_rtal">
    <vt:lpwstr>208;#2017|163c3ead-baf3-4429-a974-6f88901cf6dc</vt:lpwstr>
  </property>
  <property fmtid="{D5CDD505-2E9C-101B-9397-08002B2CF9AE}" pid="5" name="Sakomr_x00e5_de">
    <vt:lpwstr/>
  </property>
  <property fmtid="{D5CDD505-2E9C-101B-9397-08002B2CF9AE}" pid="6" name="Evenemang">
    <vt:lpwstr/>
  </property>
  <property fmtid="{D5CDD505-2E9C-101B-9397-08002B2CF9AE}" pid="7" name="Organisation">
    <vt:lpwstr/>
  </property>
  <property fmtid="{D5CDD505-2E9C-101B-9397-08002B2CF9AE}" pid="8" name="Sakområde">
    <vt:lpwstr/>
  </property>
  <property fmtid="{D5CDD505-2E9C-101B-9397-08002B2CF9AE}" pid="9" name="Årtal">
    <vt:lpwstr>255;#2020|0a41f456-e308-4f8e-8015-532c92a010e0</vt:lpwstr>
  </property>
  <property fmtid="{D5CDD505-2E9C-101B-9397-08002B2CF9AE}" pid="10" name="Externa aktörer">
    <vt:lpwstr/>
  </property>
  <property fmtid="{D5CDD505-2E9C-101B-9397-08002B2CF9AE}" pid="11" name="Verksamhet">
    <vt:lpwstr/>
  </property>
</Properties>
</file>